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99" r:id="rId2"/>
  </p:sldMasterIdLst>
  <p:notesMasterIdLst>
    <p:notesMasterId r:id="rId9"/>
  </p:notesMasterIdLst>
  <p:handoutMasterIdLst>
    <p:handoutMasterId r:id="rId10"/>
  </p:handoutMasterIdLst>
  <p:sldIdLst>
    <p:sldId id="409" r:id="rId3"/>
    <p:sldId id="410" r:id="rId4"/>
    <p:sldId id="414" r:id="rId5"/>
    <p:sldId id="412" r:id="rId6"/>
    <p:sldId id="416" r:id="rId7"/>
    <p:sldId id="413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Source Sans Pro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Source Sans Pro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Source Sans Pro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Source Sans Pro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8C1514"/>
    <a:srgbClr val="434A44"/>
    <a:srgbClr val="8C1515"/>
    <a:srgbClr val="000066"/>
    <a:srgbClr val="000000"/>
    <a:srgbClr val="EDE8DD"/>
    <a:srgbClr val="D6DDD3"/>
    <a:srgbClr val="3C3623"/>
    <a:srgbClr val="C2B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90" autoAdjust="0"/>
    <p:restoredTop sz="92517" autoAdjust="0"/>
  </p:normalViewPr>
  <p:slideViewPr>
    <p:cSldViewPr snapToGrid="0" snapToObjects="1">
      <p:cViewPr varScale="1">
        <p:scale>
          <a:sx n="114" d="100"/>
          <a:sy n="114" d="100"/>
        </p:scale>
        <p:origin x="16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20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5335576-935A-49C3-9729-E634322A53B6}" type="datetimeFigureOut">
              <a:rPr lang="en-US" altLang="en-US"/>
              <a:pPr/>
              <a:t>12/7/20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850FE8F-CE9D-4234-A969-02AB8ECC27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5423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3BE88E6-A83D-4741-8979-89C33D1C5364}" type="datetimeFigureOut">
              <a:rPr lang="en-US" altLang="en-US"/>
              <a:pPr/>
              <a:t>12/7/20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EE3A3B7-F3BA-4184-98BE-93CD80353B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5197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E3A3B7-F3BA-4184-98BE-93CD80353BD7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849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E3A3B7-F3BA-4184-98BE-93CD80353BD7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798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410325"/>
            <a:ext cx="9155113" cy="457200"/>
          </a:xfrm>
          <a:prstGeom prst="rect">
            <a:avLst/>
          </a:prstGeom>
          <a:solidFill>
            <a:srgbClr val="8C1515"/>
          </a:solidFill>
          <a:ln w="9525">
            <a:solidFill>
              <a:srgbClr val="8C1515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Arial"/>
              <a:ea typeface="+mn-ea"/>
            </a:endParaRPr>
          </a:p>
        </p:txBody>
      </p:sp>
      <p:pic>
        <p:nvPicPr>
          <p:cNvPr id="6" name="Picture 14" title="Stanford Universit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63" y="6510338"/>
            <a:ext cx="181927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397166"/>
            <a:ext cx="8229600" cy="82463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1603375" y="4798696"/>
            <a:ext cx="6059488" cy="274320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 algn="ctr">
              <a:buNone/>
              <a:defRPr sz="18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7200" y="3221797"/>
            <a:ext cx="8229600" cy="6158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cap="small" spc="300">
                <a:solidFill>
                  <a:srgbClr val="A400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89543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955678" y="1211580"/>
            <a:ext cx="7700963" cy="5012056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60608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2"/>
          <p:cNvSpPr txBox="1">
            <a:spLocks/>
          </p:cNvSpPr>
          <p:nvPr/>
        </p:nvSpPr>
        <p:spPr>
          <a:xfrm>
            <a:off x="60325" y="11113"/>
            <a:ext cx="457200" cy="609600"/>
          </a:xfrm>
          <a:prstGeom prst="rect">
            <a:avLst/>
          </a:prstGeom>
        </p:spPr>
        <p:txBody>
          <a:bodyPr wrap="none" lIns="45720" tIns="0" rIns="4572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53800EEA-74ED-448F-AFAE-5BE497BC8DEB}" type="slidenum">
              <a:rPr lang="en-US" altLang="en-US" sz="1000">
                <a:solidFill>
                  <a:srgbClr val="7F7F7F"/>
                </a:solidFill>
                <a:latin typeface="Arial" panose="020B0604020202020204" pitchFamily="34" charset="0"/>
              </a:rPr>
              <a:pPr algn="ctr" eaLnBrk="1" hangingPunct="1"/>
              <a:t>‹#›</a:t>
            </a:fld>
            <a:endParaRPr lang="en-US" altLang="en-US" sz="100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949328" y="1211580"/>
            <a:ext cx="3787775" cy="501205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>
          <a:xfrm>
            <a:off x="4876800" y="1211580"/>
            <a:ext cx="3779838" cy="501205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13355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948777" y="1211581"/>
            <a:ext cx="7707862" cy="2422143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949328" y="3788418"/>
            <a:ext cx="7707313" cy="2422143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39463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49328" y="1211580"/>
            <a:ext cx="3787775" cy="501205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876800" y="1211582"/>
            <a:ext cx="3779838" cy="243078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876800" y="3783329"/>
            <a:ext cx="3779838" cy="2440307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305366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49328" y="1211582"/>
            <a:ext cx="3787775" cy="243078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955678" y="3787484"/>
            <a:ext cx="3781425" cy="243615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4876800" y="1211582"/>
            <a:ext cx="3779838" cy="243078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876800" y="3787484"/>
            <a:ext cx="3779838" cy="243615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65001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410325"/>
            <a:ext cx="9155113" cy="457200"/>
          </a:xfrm>
          <a:prstGeom prst="rect">
            <a:avLst/>
          </a:prstGeom>
          <a:solidFill>
            <a:srgbClr val="8C1515"/>
          </a:solidFill>
          <a:ln w="9525">
            <a:solidFill>
              <a:srgbClr val="8C1515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Arial"/>
              <a:ea typeface="+mn-ea"/>
            </a:endParaRPr>
          </a:p>
        </p:txBody>
      </p:sp>
      <p:pic>
        <p:nvPicPr>
          <p:cNvPr id="6" name="Picture 14" title="Stanford Universit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6510338"/>
            <a:ext cx="1817688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03378" y="2051687"/>
            <a:ext cx="2954337" cy="1234440"/>
          </a:xfrm>
          <a:prstGeom prst="rect">
            <a:avLst/>
          </a:prstGeom>
        </p:spPr>
        <p:txBody>
          <a:bodyPr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3378" y="3429000"/>
            <a:ext cx="2954337" cy="124396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cap="all" spc="300">
                <a:solidFill>
                  <a:srgbClr val="A4001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665662" y="2046816"/>
            <a:ext cx="1951038" cy="260138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36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>
            <a:lvl1pPr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610683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955678" y="1211580"/>
            <a:ext cx="7700963" cy="5012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80504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2"/>
          <p:cNvSpPr txBox="1">
            <a:spLocks/>
          </p:cNvSpPr>
          <p:nvPr/>
        </p:nvSpPr>
        <p:spPr>
          <a:xfrm>
            <a:off x="60325" y="11113"/>
            <a:ext cx="457200" cy="609600"/>
          </a:xfrm>
          <a:prstGeom prst="rect">
            <a:avLst/>
          </a:prstGeom>
        </p:spPr>
        <p:txBody>
          <a:bodyPr wrap="none" lIns="45720" tIns="0" rIns="4572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95DC6084-3672-4EAC-BFFB-4EB470C9F11D}" type="slidenum">
              <a:rPr lang="en-US" altLang="en-US" sz="1000">
                <a:solidFill>
                  <a:srgbClr val="7F7F7F"/>
                </a:solidFill>
                <a:latin typeface="Arial" panose="020B0604020202020204" pitchFamily="34" charset="0"/>
              </a:rPr>
              <a:pPr algn="ctr" eaLnBrk="1" hangingPunct="1"/>
              <a:t>‹#›</a:t>
            </a:fld>
            <a:endParaRPr lang="en-US" altLang="en-US" sz="100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949328" y="1211580"/>
            <a:ext cx="3787775" cy="5012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>
          <a:xfrm>
            <a:off x="4876800" y="1211580"/>
            <a:ext cx="3779838" cy="5012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67180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948777" y="1211581"/>
            <a:ext cx="7707862" cy="24221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949328" y="3788418"/>
            <a:ext cx="7707313" cy="24221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644586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49328" y="1211580"/>
            <a:ext cx="3787775" cy="5012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876800" y="1211582"/>
            <a:ext cx="3779838" cy="24307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876800" y="3783329"/>
            <a:ext cx="3779838" cy="24403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52822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49328" y="1211582"/>
            <a:ext cx="3787775" cy="24307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955678" y="3787484"/>
            <a:ext cx="3781425" cy="2436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4876800" y="1211582"/>
            <a:ext cx="3779838" cy="24307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876800" y="3787484"/>
            <a:ext cx="3779838" cy="2436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099144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Sig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6415088"/>
            <a:ext cx="204628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410325"/>
            <a:ext cx="9155113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Arial"/>
              <a:ea typeface="+mn-ea"/>
            </a:endParaRPr>
          </a:p>
        </p:txBody>
      </p:sp>
      <p:pic>
        <p:nvPicPr>
          <p:cNvPr id="7" name="Picture 11" title="Stanford Universit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6510338"/>
            <a:ext cx="1817688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03850"/>
            <a:ext cx="8229600" cy="82463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1603375" y="4798696"/>
            <a:ext cx="6059488" cy="274320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 algn="ctr">
              <a:buNone/>
              <a:defRPr sz="18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7200" y="3228481"/>
            <a:ext cx="8229600" cy="6158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cap="small" spc="300">
                <a:solidFill>
                  <a:srgbClr val="A400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68593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410325"/>
            <a:ext cx="9155113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Arial"/>
              <a:ea typeface="+mn-ea"/>
            </a:endParaRPr>
          </a:p>
        </p:txBody>
      </p:sp>
      <p:pic>
        <p:nvPicPr>
          <p:cNvPr id="7" name="Picture 10" title="Stanford Universit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6510338"/>
            <a:ext cx="1817688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03378" y="2051687"/>
            <a:ext cx="2954337" cy="1234440"/>
          </a:xfrm>
          <a:prstGeom prst="rect">
            <a:avLst/>
          </a:prstGeom>
        </p:spPr>
        <p:txBody>
          <a:bodyPr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3378" y="3429000"/>
            <a:ext cx="2954337" cy="124396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cap="all" spc="300">
                <a:solidFill>
                  <a:srgbClr val="A4001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665662" y="2046816"/>
            <a:ext cx="1951038" cy="260138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36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>
            <a:lvl1pPr>
              <a:defRPr lang="en-US" sz="12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6934186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"/>
          <p:cNvSpPr>
            <a:spLocks noGrp="1"/>
          </p:cNvSpPr>
          <p:nvPr>
            <p:ph type="title"/>
          </p:nvPr>
        </p:nvSpPr>
        <p:spPr bwMode="auto">
          <a:xfrm>
            <a:off x="949325" y="479425"/>
            <a:ext cx="770731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49325" y="1204913"/>
            <a:ext cx="7707313" cy="50180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538" y="6415088"/>
            <a:ext cx="846137" cy="3635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C9B3A038-BC9E-4A19-BBB9-B244094DE89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457200" cy="6867525"/>
          </a:xfrm>
          <a:prstGeom prst="rect">
            <a:avLst/>
          </a:prstGeom>
          <a:solidFill>
            <a:srgbClr val="8C1515"/>
          </a:solidFill>
          <a:ln>
            <a:solidFill>
              <a:srgbClr val="8C15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/>
            </a:endParaRPr>
          </a:p>
        </p:txBody>
      </p:sp>
      <p:pic>
        <p:nvPicPr>
          <p:cNvPr id="1030" name="Picture 10" title="Stanford University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6475413"/>
            <a:ext cx="1817687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BEEC80-6CF1-2F41-A182-8D743FB4680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09" y="6424930"/>
            <a:ext cx="1667865" cy="2743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</p:sldLayoutIdLst>
  <p:transition spd="slow">
    <p:fade/>
  </p:transition>
  <p:hf hdr="0" ftr="0" dt="0"/>
  <p:txStyles>
    <p:titleStyle>
      <a:lvl1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kern="1200">
          <a:solidFill>
            <a:schemeClr val="bg2"/>
          </a:solidFill>
          <a:latin typeface="Arial"/>
          <a:ea typeface="MS PGothic" panose="020B0600070205080204" pitchFamily="34" charset="-128"/>
          <a:cs typeface="ＭＳ Ｐゴシック" charset="0"/>
        </a:defRPr>
      </a:lvl1pPr>
      <a:lvl2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defRPr kern="1200" spc="20">
          <a:solidFill>
            <a:schemeClr val="tx1"/>
          </a:solidFill>
          <a:latin typeface="Arial"/>
          <a:ea typeface="MS PGothic" panose="020B0600070205080204" pitchFamily="34" charset="-128"/>
          <a:cs typeface="ＭＳ Ｐゴシック" charset="0"/>
        </a:defRPr>
      </a:lvl1pPr>
      <a:lvl2pPr marL="288925" indent="-288925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ern="1200">
          <a:solidFill>
            <a:srgbClr val="595959"/>
          </a:solidFill>
          <a:latin typeface="Arial"/>
          <a:ea typeface="MS PGothic" panose="020B0600070205080204" pitchFamily="34" charset="-128"/>
          <a:cs typeface="+mn-cs"/>
        </a:defRPr>
      </a:lvl2pPr>
      <a:lvl3pPr marL="569913" indent="-225425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02000"/>
        <a:buFont typeface="Source Sans Pro" charset="0"/>
        <a:buChar char="›"/>
        <a:defRPr kern="1200">
          <a:solidFill>
            <a:srgbClr val="595959"/>
          </a:solidFill>
          <a:latin typeface="Arial"/>
          <a:ea typeface="MS PGothic" panose="020B0600070205080204" pitchFamily="34" charset="-128"/>
          <a:cs typeface="+mn-cs"/>
        </a:defRPr>
      </a:lvl3pPr>
      <a:lvl4pPr marL="914400" indent="-227013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kern="1200">
          <a:solidFill>
            <a:srgbClr val="595959"/>
          </a:solidFill>
          <a:latin typeface="Arial"/>
          <a:ea typeface="MS PGothic" panose="020B0600070205080204" pitchFamily="34" charset="-128"/>
          <a:cs typeface="+mn-cs"/>
        </a:defRPr>
      </a:lvl4pPr>
      <a:lvl5pPr marL="1258888" indent="-227013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Source Sans Pro" charset="0"/>
        <a:buChar char="–"/>
        <a:defRPr kern="1200">
          <a:solidFill>
            <a:srgbClr val="595959"/>
          </a:solidFill>
          <a:latin typeface="Arial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2"/>
          <p:cNvSpPr>
            <a:spLocks noGrp="1"/>
          </p:cNvSpPr>
          <p:nvPr>
            <p:ph type="title"/>
          </p:nvPr>
        </p:nvSpPr>
        <p:spPr bwMode="auto">
          <a:xfrm>
            <a:off x="949325" y="479425"/>
            <a:ext cx="770731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49325" y="1204913"/>
            <a:ext cx="7707313" cy="50180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538" y="6415088"/>
            <a:ext cx="846137" cy="3635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2D861485-CE1A-43CB-B8A7-7BEFA3BFD7B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-11113" y="0"/>
            <a:ext cx="9155113" cy="457200"/>
          </a:xfrm>
          <a:prstGeom prst="rect">
            <a:avLst/>
          </a:prstGeom>
          <a:solidFill>
            <a:schemeClr val="bg2"/>
          </a:solidFill>
          <a:ln>
            <a:solidFill>
              <a:srgbClr val="8C15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8C1515"/>
              </a:solidFill>
              <a:latin typeface="Arial"/>
            </a:endParaRPr>
          </a:p>
        </p:txBody>
      </p:sp>
      <p:pic>
        <p:nvPicPr>
          <p:cNvPr id="5126" name="Picture 10" title="Stanford University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6475413"/>
            <a:ext cx="1817687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</p:sldLayoutIdLst>
  <p:transition spd="slow">
    <p:fade/>
  </p:transition>
  <p:hf hdr="0" ftr="0" dt="0"/>
  <p:txStyles>
    <p:titleStyle>
      <a:lvl1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kern="1200">
          <a:solidFill>
            <a:schemeClr val="bg2"/>
          </a:solidFill>
          <a:latin typeface="Arial"/>
          <a:ea typeface="MS PGothic" panose="020B0600070205080204" pitchFamily="34" charset="-128"/>
          <a:cs typeface="ＭＳ Ｐゴシック" charset="0"/>
        </a:defRPr>
      </a:lvl1pPr>
      <a:lvl2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6pPr>
      <a:lvl7pPr marL="9144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7pPr>
      <a:lvl8pPr marL="13716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8pPr>
      <a:lvl9pPr marL="18288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 cap="small" spc="20">
          <a:solidFill>
            <a:schemeClr val="tx1"/>
          </a:solidFill>
          <a:latin typeface="Arial"/>
          <a:ea typeface="MS PGothic" panose="020B0600070205080204" pitchFamily="34" charset="-128"/>
          <a:cs typeface="ＭＳ Ｐゴシック" charset="0"/>
        </a:defRPr>
      </a:lvl1pPr>
      <a:lvl2pPr marL="288925" indent="-288925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ern="1200">
          <a:solidFill>
            <a:srgbClr val="595959"/>
          </a:solidFill>
          <a:latin typeface="Arial"/>
          <a:ea typeface="MS PGothic" panose="020B0600070205080204" pitchFamily="34" charset="-128"/>
          <a:cs typeface="+mn-cs"/>
        </a:defRPr>
      </a:lvl2pPr>
      <a:lvl3pPr marL="569913" indent="-225425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2000"/>
        <a:buFont typeface="Source Sans Pro" charset="0"/>
        <a:buChar char="›"/>
        <a:defRPr kern="1200">
          <a:solidFill>
            <a:srgbClr val="595959"/>
          </a:solidFill>
          <a:latin typeface="Arial"/>
          <a:ea typeface="MS PGothic" panose="020B0600070205080204" pitchFamily="34" charset="-128"/>
          <a:cs typeface="+mn-cs"/>
        </a:defRPr>
      </a:lvl3pPr>
      <a:lvl4pPr marL="914400" indent="-227013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kern="1200">
          <a:solidFill>
            <a:srgbClr val="595959"/>
          </a:solidFill>
          <a:latin typeface="Arial"/>
          <a:ea typeface="MS PGothic" panose="020B0600070205080204" pitchFamily="34" charset="-128"/>
          <a:cs typeface="+mn-cs"/>
        </a:defRPr>
      </a:lvl4pPr>
      <a:lvl5pPr marL="1258888" indent="-227013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Source Sans Pro" charset="0"/>
        <a:buChar char="–"/>
        <a:defRPr kern="1200">
          <a:solidFill>
            <a:srgbClr val="595959"/>
          </a:solidFill>
          <a:latin typeface="Arial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4A0B-EB91-194E-AD7A-A48D03B238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Verification of Viscous Axisymmetric Formulation in SU2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2DB9B-B187-6148-9AED-B495D86252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Jacob </a:t>
            </a:r>
            <a:r>
              <a:rPr lang="en-US" dirty="0" err="1"/>
              <a:t>Needels</a:t>
            </a:r>
            <a:r>
              <a:rPr lang="en-US" dirty="0"/>
              <a:t> and Wally Maier</a:t>
            </a:r>
          </a:p>
          <a:p>
            <a:r>
              <a:rPr lang="en-US" dirty="0"/>
              <a:t>December 2</a:t>
            </a:r>
            <a:r>
              <a:rPr lang="en-US" baseline="30000" dirty="0"/>
              <a:t>nd</a:t>
            </a:r>
            <a:r>
              <a:rPr lang="en-US" dirty="0"/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22373326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7BA5B-F865-C045-A743-1E9CCD1B2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0939C-663C-B045-8DE9-F448AE42115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Flow around 3D axisymmetric bodies can be accurately simulated by adding additional source terms to the 2D planar formulation to account for relaxation effects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Implementation motivated by reduction in computational expense for 3D simulations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Scope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Implementation of viscous axisymmetric source terms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Verification across range of Ma and Re</a:t>
            </a:r>
          </a:p>
          <a:p>
            <a:pPr marL="687387" lvl="3" indent="0">
              <a:buNone/>
            </a:pPr>
            <a:endParaRPr lang="en-US" dirty="0"/>
          </a:p>
          <a:p>
            <a:pPr marL="687387" lvl="3" indent="0">
              <a:buNone/>
            </a:pPr>
            <a:endParaRPr lang="en-US" dirty="0"/>
          </a:p>
          <a:p>
            <a:pPr marL="687387" lvl="3" indent="0">
              <a:buNone/>
            </a:pPr>
            <a:endParaRPr lang="en-US" dirty="0"/>
          </a:p>
          <a:p>
            <a:pPr marL="687387" lvl="3" indent="0">
              <a:buNone/>
            </a:pPr>
            <a:endParaRPr lang="en-US" dirty="0"/>
          </a:p>
          <a:p>
            <a:pPr marL="687387" lvl="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04105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6ABAE-F945-CA49-B5E6-1372AA8E6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High-Speed Flow over Frustum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B82B99C-9D99-4A42-BA54-C06ACA0CD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730" y="2463165"/>
            <a:ext cx="5067300" cy="4267200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1AEB30F-837D-A64D-B47A-15B50F30CEF0}"/>
              </a:ext>
            </a:extLst>
          </p:cNvPr>
          <p:cNvCxnSpPr/>
          <p:nvPr/>
        </p:nvCxnSpPr>
        <p:spPr>
          <a:xfrm flipV="1">
            <a:off x="2491740" y="4340662"/>
            <a:ext cx="1188720" cy="6286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AC39ED3-064F-9646-8D51-FCD3E2827546}"/>
              </a:ext>
            </a:extLst>
          </p:cNvPr>
          <p:cNvCxnSpPr/>
          <p:nvPr/>
        </p:nvCxnSpPr>
        <p:spPr>
          <a:xfrm flipV="1">
            <a:off x="2491740" y="4629270"/>
            <a:ext cx="1188720" cy="6286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40CB794-ACF8-8643-8FBB-3B0A4342E413}"/>
              </a:ext>
            </a:extLst>
          </p:cNvPr>
          <p:cNvCxnSpPr/>
          <p:nvPr/>
        </p:nvCxnSpPr>
        <p:spPr>
          <a:xfrm flipV="1">
            <a:off x="2503170" y="4053960"/>
            <a:ext cx="1188720" cy="6286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18">
            <a:extLst>
              <a:ext uri="{FF2B5EF4-FFF2-40B4-BE49-F238E27FC236}">
                <a16:creationId xmlns:a16="http://schemas.microsoft.com/office/drawing/2014/main" id="{A6C97268-C12C-8F45-9E8B-9D22751523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4615388"/>
              </p:ext>
            </p:extLst>
          </p:nvPr>
        </p:nvGraphicFramePr>
        <p:xfrm>
          <a:off x="853281" y="1582102"/>
          <a:ext cx="377983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9919">
                  <a:extLst>
                    <a:ext uri="{9D8B030D-6E8A-4147-A177-3AD203B41FA5}">
                      <a16:colId xmlns:a16="http://schemas.microsoft.com/office/drawing/2014/main" val="3248481690"/>
                    </a:ext>
                  </a:extLst>
                </a:gridCol>
                <a:gridCol w="1889919">
                  <a:extLst>
                    <a:ext uri="{9D8B030D-6E8A-4147-A177-3AD203B41FA5}">
                      <a16:colId xmlns:a16="http://schemas.microsoft.com/office/drawing/2014/main" val="3625069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Parameter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997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806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848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Cone Angle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r>
                        <a:rPr lang="en-US" baseline="0" dirty="0"/>
                        <a:t> deg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39773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C5A75ED-69DD-124B-9CA4-5B319A01C16E}"/>
                  </a:ext>
                </a:extLst>
              </p:cNvPr>
              <p:cNvSpPr txBox="1"/>
              <p:nvPr/>
            </p:nvSpPr>
            <p:spPr>
              <a:xfrm>
                <a:off x="1904169" y="4564657"/>
                <a:ext cx="4732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C5A75ED-69DD-124B-9CA4-5B319A01C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169" y="4564657"/>
                <a:ext cx="473271" cy="369332"/>
              </a:xfrm>
              <a:prstGeom prst="rect">
                <a:avLst/>
              </a:prstGeom>
              <a:blipFill>
                <a:blip r:embed="rId4"/>
                <a:stretch>
                  <a:fillRect l="-12821" r="-2564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186037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D533515-9C0C-CB42-84C8-95FC1C995B4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256030" y="1496237"/>
            <a:ext cx="3514303" cy="2792186"/>
          </a:xfrm>
        </p:spPr>
      </p:pic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9963213D-3A89-F240-81BE-859180E265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77"/>
          <a:stretch/>
        </p:blipFill>
        <p:spPr>
          <a:xfrm>
            <a:off x="4837430" y="1496235"/>
            <a:ext cx="3514303" cy="2792187"/>
          </a:xfrm>
          <a:prstGeom prst="rect">
            <a:avLst/>
          </a:prstGeom>
        </p:spPr>
      </p:pic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B4770BBE-E825-4A47-AF0E-4B8980167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030" y="4351923"/>
            <a:ext cx="3517900" cy="1981200"/>
          </a:xfrm>
          <a:prstGeom prst="rect">
            <a:avLst/>
          </a:prstGeom>
        </p:spPr>
      </p:pic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55594CA5-E6FC-EB47-9F71-2D288C2363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7430" y="4351923"/>
            <a:ext cx="3517900" cy="1981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97E6CD-2013-AA4B-B6E2-A0ADA0FE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High-Speed Flow over Frustum (RANS SA)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E35E3C-FC55-064F-B873-81840346197C}"/>
              </a:ext>
            </a:extLst>
          </p:cNvPr>
          <p:cNvSpPr txBox="1"/>
          <p:nvPr/>
        </p:nvSpPr>
        <p:spPr>
          <a:xfrm>
            <a:off x="2896145" y="1097107"/>
            <a:ext cx="859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95B146-A0E5-6344-A77F-AF9E9500E61E}"/>
              </a:ext>
            </a:extLst>
          </p:cNvPr>
          <p:cNvSpPr txBox="1"/>
          <p:nvPr/>
        </p:nvSpPr>
        <p:spPr>
          <a:xfrm>
            <a:off x="5483316" y="1097106"/>
            <a:ext cx="2666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2D Axisymmetric</a:t>
            </a:r>
          </a:p>
        </p:txBody>
      </p:sp>
    </p:spTree>
    <p:extLst>
      <p:ext uri="{BB962C8B-B14F-4D97-AF65-F5344CB8AC3E}">
        <p14:creationId xmlns:p14="http://schemas.microsoft.com/office/powerpoint/2010/main" val="389690599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B4EB9-A8D4-F148-8F25-C0484B191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Surface Quantities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60F938-936C-2D45-80F2-5FED8837C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646" y="1161565"/>
            <a:ext cx="6553200" cy="28846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0B2796-FA32-E940-8BB3-CF3CF8E4C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646" y="4077698"/>
            <a:ext cx="6553200" cy="225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3701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8D6AE-7F0A-A34A-91E4-E06886FD1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Low-Re Flow over Sphere (RANS SA)</a:t>
            </a:r>
          </a:p>
        </p:txBody>
      </p:sp>
      <p:graphicFrame>
        <p:nvGraphicFramePr>
          <p:cNvPr id="17" name="Table 18">
            <a:extLst>
              <a:ext uri="{FF2B5EF4-FFF2-40B4-BE49-F238E27FC236}">
                <a16:creationId xmlns:a16="http://schemas.microsoft.com/office/drawing/2014/main" id="{87584D59-23E7-FF46-A6FF-2365B803706A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956773340"/>
              </p:ext>
            </p:extLst>
          </p:nvPr>
        </p:nvGraphicFramePr>
        <p:xfrm>
          <a:off x="6122020" y="1211263"/>
          <a:ext cx="253461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309">
                  <a:extLst>
                    <a:ext uri="{9D8B030D-6E8A-4147-A177-3AD203B41FA5}">
                      <a16:colId xmlns:a16="http://schemas.microsoft.com/office/drawing/2014/main" val="3248481690"/>
                    </a:ext>
                  </a:extLst>
                </a:gridCol>
                <a:gridCol w="1267309">
                  <a:extLst>
                    <a:ext uri="{9D8B030D-6E8A-4147-A177-3AD203B41FA5}">
                      <a16:colId xmlns:a16="http://schemas.microsoft.com/office/drawing/2014/main" val="3625069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Parameter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997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806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848463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F8EAEFF4-9E8C-4543-A13E-E929CB6A9802}"/>
              </a:ext>
            </a:extLst>
          </p:cNvPr>
          <p:cNvSpPr txBox="1"/>
          <p:nvPr/>
        </p:nvSpPr>
        <p:spPr>
          <a:xfrm>
            <a:off x="6122020" y="2754630"/>
            <a:ext cx="23590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Issues with convergence of 2D case using Roe, solved by switching to JST (shown here)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AA09B9-66CD-984B-96B2-43E76FDD37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40"/>
          <a:stretch/>
        </p:blipFill>
        <p:spPr>
          <a:xfrm>
            <a:off x="487362" y="1130087"/>
            <a:ext cx="5322292" cy="26454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F553C9-2C52-1E4C-8A9E-579397C5A0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40"/>
          <a:stretch/>
        </p:blipFill>
        <p:spPr>
          <a:xfrm>
            <a:off x="487362" y="3770614"/>
            <a:ext cx="5322292" cy="26454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55A43D-D393-9F4C-919B-9BBA1BD2922B}"/>
              </a:ext>
            </a:extLst>
          </p:cNvPr>
          <p:cNvSpPr txBox="1"/>
          <p:nvPr/>
        </p:nvSpPr>
        <p:spPr>
          <a:xfrm>
            <a:off x="2588630" y="5949565"/>
            <a:ext cx="235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61302E-D0B7-7649-B617-D644FA887136}"/>
              </a:ext>
            </a:extLst>
          </p:cNvPr>
          <p:cNvSpPr txBox="1"/>
          <p:nvPr/>
        </p:nvSpPr>
        <p:spPr>
          <a:xfrm>
            <a:off x="1882392" y="3303012"/>
            <a:ext cx="235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2D Axisymmetric</a:t>
            </a:r>
          </a:p>
        </p:txBody>
      </p:sp>
    </p:spTree>
    <p:extLst>
      <p:ext uri="{BB962C8B-B14F-4D97-AF65-F5344CB8AC3E}">
        <p14:creationId xmlns:p14="http://schemas.microsoft.com/office/powerpoint/2010/main" val="137262246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SU_Preso_4x3_v6">
  <a:themeElements>
    <a:clrScheme name="Stanford2">
      <a:dk1>
        <a:srgbClr val="000000"/>
      </a:dk1>
      <a:lt1>
        <a:srgbClr val="FFFFFF"/>
      </a:lt1>
      <a:dk2>
        <a:srgbClr val="DAD7CB"/>
      </a:dk2>
      <a:lt2>
        <a:srgbClr val="8C1515"/>
      </a:lt2>
      <a:accent1>
        <a:srgbClr val="8D3C1E"/>
      </a:accent1>
      <a:accent2>
        <a:srgbClr val="00505C"/>
      </a:accent2>
      <a:accent3>
        <a:srgbClr val="53284F"/>
      </a:accent3>
      <a:accent4>
        <a:srgbClr val="175E54"/>
      </a:accent4>
      <a:accent5>
        <a:srgbClr val="4D4F53"/>
      </a:accent5>
      <a:accent6>
        <a:srgbClr val="D2C295"/>
      </a:accent6>
      <a:hlink>
        <a:srgbClr val="A4001D"/>
      </a:hlink>
      <a:folHlink>
        <a:srgbClr val="000000"/>
      </a:folHlink>
    </a:clrScheme>
    <a:fontScheme name="Stanford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U_Template_TopBar">
  <a:themeElements>
    <a:clrScheme name="Stanford2">
      <a:dk1>
        <a:srgbClr val="000000"/>
      </a:dk1>
      <a:lt1>
        <a:srgbClr val="FFFFFF"/>
      </a:lt1>
      <a:dk2>
        <a:srgbClr val="DAD7CB"/>
      </a:dk2>
      <a:lt2>
        <a:srgbClr val="8C1515"/>
      </a:lt2>
      <a:accent1>
        <a:srgbClr val="8D3C1E"/>
      </a:accent1>
      <a:accent2>
        <a:srgbClr val="00505C"/>
      </a:accent2>
      <a:accent3>
        <a:srgbClr val="53284F"/>
      </a:accent3>
      <a:accent4>
        <a:srgbClr val="175E54"/>
      </a:accent4>
      <a:accent5>
        <a:srgbClr val="4D4F53"/>
      </a:accent5>
      <a:accent6>
        <a:srgbClr val="D2C295"/>
      </a:accent6>
      <a:hlink>
        <a:srgbClr val="A4001D"/>
      </a:hlink>
      <a:folHlink>
        <a:srgbClr val="000000"/>
      </a:folHlink>
    </a:clrScheme>
    <a:fontScheme name="Stanford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132</Words>
  <Application>Microsoft Macintosh PowerPoint</Application>
  <PresentationFormat>On-screen Show (4:3)</PresentationFormat>
  <Paragraphs>38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Cambria Math</vt:lpstr>
      <vt:lpstr>Source Sans Pro</vt:lpstr>
      <vt:lpstr>Source Sans Pro Semibold</vt:lpstr>
      <vt:lpstr>Wingdings</vt:lpstr>
      <vt:lpstr>SU_Preso_4x3_v6</vt:lpstr>
      <vt:lpstr>SU_Template_TopBar</vt:lpstr>
      <vt:lpstr>Verification of Viscous Axisymmetric Formulation in SU2</vt:lpstr>
      <vt:lpstr>Overview</vt:lpstr>
      <vt:lpstr>High-Speed Flow over Frustum</vt:lpstr>
      <vt:lpstr>High-Speed Flow over Frustum (RANS SA)</vt:lpstr>
      <vt:lpstr>Comparison of Surface Quantities</vt:lpstr>
      <vt:lpstr>Low-Re Flow over Sphere (RANS SA)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Verification of Viscous Axisymmetric Formulation in SU2</dc:title>
  <dc:creator>Jacob Troy Needels</dc:creator>
  <cp:lastModifiedBy>Jacob Troy Needels</cp:lastModifiedBy>
  <cp:revision>10</cp:revision>
  <dcterms:created xsi:type="dcterms:W3CDTF">2020-12-03T18:11:44Z</dcterms:created>
  <dcterms:modified xsi:type="dcterms:W3CDTF">2020-12-07T22:28:22Z</dcterms:modified>
</cp:coreProperties>
</file>