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1" r:id="rId3"/>
    <p:sldId id="282" r:id="rId4"/>
    <p:sldId id="262" r:id="rId5"/>
    <p:sldId id="263" r:id="rId6"/>
    <p:sldId id="258" r:id="rId7"/>
    <p:sldId id="260" r:id="rId8"/>
    <p:sldId id="283" r:id="rId9"/>
    <p:sldId id="257" r:id="rId10"/>
    <p:sldId id="268" r:id="rId11"/>
    <p:sldId id="265" r:id="rId12"/>
    <p:sldId id="266" r:id="rId13"/>
    <p:sldId id="275" r:id="rId14"/>
    <p:sldId id="269" r:id="rId15"/>
    <p:sldId id="274" r:id="rId16"/>
    <p:sldId id="277" r:id="rId17"/>
    <p:sldId id="278" r:id="rId18"/>
    <p:sldId id="280" r:id="rId19"/>
    <p:sldId id="264" r:id="rId20"/>
    <p:sldId id="267" r:id="rId21"/>
    <p:sldId id="259" r:id="rId22"/>
    <p:sldId id="261" r:id="rId23"/>
    <p:sldId id="273" r:id="rId24"/>
    <p:sldId id="270" r:id="rId25"/>
    <p:sldId id="271" r:id="rId2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AF8CF-9D2C-4815-96C5-C806645334A7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DD033-0305-4F5D-A8DA-C32F7ABF92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780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다양한 분야에 대해서 규제하고 관리하기 위해 각 분야별로 센터들이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DBC5A-F1B9-46AB-9860-914239A9056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7037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다양한 분야에 대해서 규제하고 관리하기 위해 </a:t>
            </a:r>
            <a:r>
              <a:rPr lang="en-US" altLang="ko-KR" dirty="0"/>
              <a:t>7</a:t>
            </a:r>
            <a:r>
              <a:rPr lang="ko-KR" altLang="en-US" dirty="0"/>
              <a:t>개의 센터가 있고 </a:t>
            </a:r>
            <a:r>
              <a:rPr lang="en-US" altLang="ko-KR" dirty="0"/>
              <a:t>Office of the commissioner </a:t>
            </a:r>
            <a:r>
              <a:rPr lang="ko-KR" altLang="en-US" dirty="0"/>
              <a:t>아래 각 분야별로 센터와 오피스들이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DBC5A-F1B9-46AB-9860-914239A90564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499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endParaRPr lang="en-US" altLang="ko-KR" b="0" i="0" dirty="0">
              <a:solidFill>
                <a:srgbClr val="111111"/>
              </a:solidFill>
              <a:effectLst/>
              <a:latin typeface="-apple-system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DBC5A-F1B9-46AB-9860-914239A90564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0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DBC5A-F1B9-46AB-9860-914239A90564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04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BEE15D-B11F-1D79-0CF8-8837FCF72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6FA385D-6EDD-BBE2-E3B8-81E289D79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36174D-F5F5-9D96-A335-5C4A9EAEA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5092B3-AD2A-C770-4B0D-995ABF8E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6B8AE0-5A34-EAFC-24F9-CB21E8E9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259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A6849-38E4-B67C-AA28-FFF8CEBB3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ABA381F-05B8-B561-9238-4A21C6612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E3E085-2125-C1B7-8D7C-7E60CBE5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262BE4B-4498-DF9A-8381-3FA6CED3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DFF422-D61B-AF27-2486-B1B0DEC8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728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0E41234-C951-7639-8675-427E831DA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2AD4CD-5459-EC78-F1DA-C14D39772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E5ED75-47A3-91D6-7454-4295A0DF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F9018A-656F-3988-0570-40429403B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1EDCD4-D07C-60C6-6EC4-8244D2D03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95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0891F6-244F-6034-70E0-C2B17549E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6224BF-E345-27D4-2A4B-3C5BB5182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9872F0-E816-5AC8-83A5-8E56ED45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C14DE0-68EF-14E8-CD0A-D70978FAB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95C96A-88B5-9EE4-0392-D3380E29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03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012BC8-82BD-5711-5533-E366640F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0D2FBA-C382-7197-8B98-48ADB3AF3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0FE2DC-C4BA-2989-BC1C-835B0C23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83505D-82C9-BA70-4BA2-E7742C42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6B8E44-AD67-F2C9-0F96-6E59CCFC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0D55D6-B48A-6BE3-C413-4853A8DBD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D8A5E2-D724-795F-2C55-882050F82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33493D-6AC8-4533-ACD4-A70FFCEE1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098C19F-CC9C-9E34-6D00-015B533C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753207-AF10-5653-03BB-DC0B67D2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EC6671E-E12B-37F9-FF8F-877F0AB7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91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9F4229-5A0C-2678-CBA2-F49EA8440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98F597D-8A0A-5B01-4BB5-62E9F49ED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FF025E-C6F7-A111-4D68-99E1E6044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794190A-B50F-6FE1-031C-66C12BA98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5B65578-10D6-DDC6-B05D-1ABF734E7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BEC54BB-17B8-C368-7181-142564F0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BF3A37B-D5EB-102F-DED3-E1BA9075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183E25E-EDB5-EAF4-7BB8-968B34FF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02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C7E7D5-506A-C27A-C95A-F83D941A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5CDB05E-0484-E7BC-E0E8-C3DF06EC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86F368-E09B-DA54-38F9-7099FCEA3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3B00E2D-B785-3E60-1463-290DFBE6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94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5F32D36-6C65-6630-29D6-64E36475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2004A83-A864-A148-AB5B-B5A831E2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C29CC69-70D3-6E4E-D51F-BF9B12337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637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B9DE05-8252-223F-B23D-CA2DB7A9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1CE7AF-BE07-F538-B0F4-C4CB72777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F08588D-AC8A-8DAE-D4FF-D6976B44D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E337B8D-8CE0-0253-5D9A-F56E8BE4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0B2154-A956-34D5-4341-1BF467515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3EBBED-0032-D8CF-B3DD-B13F278F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43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E328C3-4EFF-9249-184C-12BD7682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E29C40F-940F-0302-E557-195DCF815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8A2F9E-8FF2-5B34-FA4A-94D62B2B0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9D44A4-C1D8-2EE1-1985-3F9F4F53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BC0C28-A404-D603-4890-DCA494EA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0C3F01-E778-2C86-7DF5-D27BEEEF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17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565731C-6ABA-88D3-7F97-11CE3D41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3FB0F28-0F05-6B7D-75DE-28978B841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BB2C4B-0F23-94A6-10A4-3A0A49DA5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DFBC-4B5F-44A8-9E79-1F81081CDE1C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DD70D1C-0564-AE2F-825F-C6091B162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9E19E7-2136-6F3A-D05B-1BF2311AB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7ED98-BEF1-4568-8E79-EACA50ECF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76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215514-18F3-D9F8-C275-E0B2030C3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6378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dirty="0"/>
              <a:t>美 </a:t>
            </a:r>
            <a:r>
              <a:rPr lang="en-US" altLang="ko-KR" sz="4000" dirty="0"/>
              <a:t>FDA</a:t>
            </a:r>
            <a:r>
              <a:rPr lang="ko-KR" altLang="en-US" sz="4000" dirty="0"/>
              <a:t>의 구조와 </a:t>
            </a:r>
            <a:br>
              <a:rPr lang="en-US" altLang="ko-KR" sz="4000" dirty="0"/>
            </a:br>
            <a:r>
              <a:rPr lang="en-US" altLang="ko-KR" sz="4000" dirty="0"/>
              <a:t>Office of clinical pharmacology</a:t>
            </a:r>
            <a:r>
              <a:rPr lang="ko-KR" altLang="en-US" sz="4000" dirty="0"/>
              <a:t>의 역할</a:t>
            </a:r>
          </a:p>
        </p:txBody>
      </p:sp>
    </p:spTree>
    <p:extLst>
      <p:ext uri="{BB962C8B-B14F-4D97-AF65-F5344CB8AC3E}">
        <p14:creationId xmlns:p14="http://schemas.microsoft.com/office/powerpoint/2010/main" val="62480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FF4D18-C175-6A6C-4CF9-2E3DBCFD0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1. Recommended process for selecting the MRSD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B719521-8A4B-E756-90B2-894F1476B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443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ko-KR" dirty="0"/>
              <a:t>Major elements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en-US" altLang="ko-KR" dirty="0"/>
              <a:t>Determination of the </a:t>
            </a:r>
            <a:r>
              <a:rPr lang="en-US" altLang="ko-KR" b="1" dirty="0"/>
              <a:t>no observed adverse effect levels (NOAELs) </a:t>
            </a:r>
            <a:r>
              <a:rPr lang="en-US" altLang="ko-KR" dirty="0"/>
              <a:t>in the tested animal species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en-US" altLang="ko-KR" dirty="0"/>
              <a:t>Conversion of </a:t>
            </a:r>
            <a:r>
              <a:rPr lang="en-US" altLang="ko-KR" b="1" dirty="0"/>
              <a:t>NOAELs to human equivalent dose (HED)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en-US" altLang="ko-KR" dirty="0"/>
              <a:t>Pick one HED from the most appropriate species.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en-US" altLang="ko-KR" dirty="0"/>
              <a:t>Application of a </a:t>
            </a:r>
            <a:r>
              <a:rPr lang="en-US" altLang="ko-KR" b="1" dirty="0"/>
              <a:t>safety factor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en-US" altLang="ko-KR" dirty="0"/>
              <a:t>Consideration</a:t>
            </a:r>
            <a:r>
              <a:rPr lang="ko-KR" altLang="en-US" dirty="0"/>
              <a:t> </a:t>
            </a:r>
            <a:r>
              <a:rPr lang="en-US" altLang="ko-KR" dirty="0"/>
              <a:t>of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b="1" dirty="0"/>
              <a:t>pharmacologically</a:t>
            </a:r>
            <a:r>
              <a:rPr lang="ko-KR" altLang="en-US" b="1" dirty="0"/>
              <a:t> </a:t>
            </a:r>
            <a:r>
              <a:rPr lang="en-US" altLang="ko-KR" b="1" dirty="0"/>
              <a:t>active</a:t>
            </a:r>
            <a:r>
              <a:rPr lang="ko-KR" altLang="en-US" b="1" dirty="0"/>
              <a:t> </a:t>
            </a:r>
            <a:r>
              <a:rPr lang="en-US" altLang="ko-KR" b="1" dirty="0"/>
              <a:t>dose (PAD)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ko-KR" b="1" dirty="0"/>
          </a:p>
          <a:p>
            <a:pPr marL="0" marR="0" lvl="0" indent="0" algn="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[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임상시험 시 </a:t>
            </a:r>
            <a:r>
              <a:rPr kumimoji="0" lang="ko-KR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초회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용량 설정 및 </a:t>
            </a:r>
            <a:r>
              <a:rPr kumimoji="0" lang="ko-KR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안전역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 설정을 위한 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FDA 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가이드라인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(2005)] 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참고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(https://www.fda.gov/media/72309/download)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813380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E47121-676A-C4E1-7955-45CCCB2D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NOAEL (No observed adverse effect level)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E1D27E-46C8-9901-543F-D05D4F797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en-US" altLang="ko-KR" sz="2200" b="1" dirty="0"/>
              <a:t>The NOAEL for each species tested should be identified.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맑은 고딕" panose="020B0503020000020004" pitchFamily="50" charset="-127"/>
              <a:buChar char="–"/>
            </a:pPr>
            <a:r>
              <a:rPr lang="en-US" altLang="ko-KR" sz="2000" dirty="0"/>
              <a:t>Definition of NOAEL for selecting a starting dose: the highest dose level that does not produce a significant increase in adverse effects in comparison to the control group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맑은 고딕" panose="020B0503020000020004" pitchFamily="50" charset="-127"/>
              <a:buChar char="–"/>
            </a:pPr>
            <a:r>
              <a:rPr lang="en-US" altLang="ko-KR" sz="2000" dirty="0"/>
              <a:t>There are essentially three types of findings in nonclinical toxicology studies that can be used </a:t>
            </a:r>
            <a:r>
              <a:rPr lang="en-US" altLang="ko-KR" sz="2000" b="1" u="sng" dirty="0"/>
              <a:t>to determine the NOAEL</a:t>
            </a:r>
            <a:r>
              <a:rPr lang="en-US" altLang="ko-KR" sz="2000" dirty="0"/>
              <a:t>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altLang="ko-KR" sz="2000" dirty="0"/>
              <a:t>overt toxicity (e.g., clinical signs, macro- and microscopic lesions);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altLang="ko-KR" sz="2000" dirty="0"/>
              <a:t>surrogate markers of toxicity (e.g., serum liver enzyme levels);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altLang="ko-KR" sz="2000" dirty="0"/>
              <a:t>exaggerated pharmacodynamic effects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/>
            </a:pPr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65741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E057A6-2A5B-9A50-C7FE-876BC90D3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HED (Human equivalent dose)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89552F-CFA5-F056-8C96-8AB50203F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 startAt="2"/>
              <a:defRPr/>
            </a:pPr>
            <a:r>
              <a:rPr lang="en-US" altLang="ko-KR" sz="2200" b="1" dirty="0"/>
              <a:t>The NOAEL should be converted to the HED using appropriate scaling factors.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Tx/>
              <a:buChar char="–"/>
              <a:defRPr/>
            </a:pPr>
            <a:endParaRPr kumimoji="0" lang="en-US" altLang="ko-KR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457200" marR="0" lvl="0" indent="-45720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 startAt="2"/>
              <a:tabLst/>
              <a:defRPr/>
            </a:pPr>
            <a:endParaRPr kumimoji="0" lang="en-US" altLang="ko-KR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C06BB-6BC7-D1C2-E1B5-4D9927DCD360}"/>
              </a:ext>
            </a:extLst>
          </p:cNvPr>
          <p:cNvSpPr txBox="1"/>
          <p:nvPr/>
        </p:nvSpPr>
        <p:spPr>
          <a:xfrm>
            <a:off x="954157" y="2973060"/>
            <a:ext cx="4744278" cy="3073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1" indent="-22860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ko-K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This conversion should be based on the normalization of doses to </a:t>
            </a:r>
            <a:r>
              <a:rPr kumimoji="0" lang="en-US" altLang="ko-KR" sz="2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body surface area</a:t>
            </a:r>
            <a:r>
              <a:rPr kumimoji="0" lang="en-US" altLang="ko-K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(in some cases extrapolating doses based on other parameters)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E93276B-B43C-FC52-F123-86330314B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516675"/>
            <a:ext cx="4491564" cy="4069656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FAC722D8-DBEC-4C69-13E0-5B7D16E86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868013"/>
            <a:ext cx="4858428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42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8CF8D1-D8ED-D00C-1631-982226F1C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Most appropriate species selection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55FEF2-10C5-14CF-6454-D52EA6214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ea"/>
              <a:buAutoNum type="circleNumDbPlain" startAt="3"/>
            </a:pPr>
            <a:r>
              <a:rPr lang="en-US" altLang="ko-KR" sz="2200" b="1" dirty="0"/>
              <a:t>Pick one HED from the most appropriate species. </a:t>
            </a:r>
          </a:p>
          <a:p>
            <a:pPr>
              <a:lnSpc>
                <a:spcPct val="150000"/>
              </a:lnSpc>
            </a:pPr>
            <a:r>
              <a:rPr lang="en-US" altLang="ko-KR" sz="2200" dirty="0"/>
              <a:t>In the absence of data on species relevance, a default position is that the most appropriate species for deriving the MRSD for a trial in adult healthy volunteers is the </a:t>
            </a:r>
            <a:r>
              <a:rPr lang="en-US" altLang="ko-KR" sz="2200" b="1" u="sng" dirty="0"/>
              <a:t>most sensitive species</a:t>
            </a:r>
            <a:r>
              <a:rPr lang="en-US" altLang="ko-KR" sz="22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2200" dirty="0"/>
              <a:t>Most sensitive species </a:t>
            </a:r>
            <a:r>
              <a:rPr lang="ko-KR" altLang="en-US" sz="2200" dirty="0"/>
              <a:t>이외의 선택을 하는 데 영향을 주는 요소</a:t>
            </a:r>
            <a:endParaRPr lang="en-US" altLang="ko-KR" sz="22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/>
              <a:t>종들 간에 약물의 흡수</a:t>
            </a:r>
            <a:r>
              <a:rPr lang="en-US" altLang="ko-KR" sz="1800" dirty="0"/>
              <a:t>, </a:t>
            </a:r>
            <a:r>
              <a:rPr lang="ko-KR" altLang="en-US" sz="1800" dirty="0"/>
              <a:t>분포</a:t>
            </a:r>
            <a:r>
              <a:rPr lang="en-US" altLang="ko-KR" sz="1800" dirty="0"/>
              <a:t>, </a:t>
            </a:r>
            <a:r>
              <a:rPr lang="ko-KR" altLang="en-US" sz="1800" dirty="0"/>
              <a:t>대사</a:t>
            </a:r>
            <a:r>
              <a:rPr lang="en-US" altLang="ko-KR" sz="1800" dirty="0"/>
              <a:t>, </a:t>
            </a:r>
            <a:r>
              <a:rPr lang="ko-KR" altLang="en-US" sz="1800" dirty="0"/>
              <a:t>배설 </a:t>
            </a:r>
            <a:r>
              <a:rPr lang="en-US" altLang="ko-KR" sz="1800" dirty="0"/>
              <a:t>(ADME)</a:t>
            </a:r>
            <a:r>
              <a:rPr lang="ko-KR" altLang="en-US" sz="1800" dirty="0"/>
              <a:t>의 차이</a:t>
            </a:r>
            <a:endParaRPr lang="en-US" altLang="ko-KR" sz="18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/>
              <a:t>특정 동물 모델이 해당 </a:t>
            </a:r>
            <a:r>
              <a:rPr lang="en-US" altLang="ko-KR" sz="1800" dirty="0"/>
              <a:t>class</a:t>
            </a:r>
            <a:r>
              <a:rPr lang="ko-KR" altLang="en-US" sz="1800" dirty="0"/>
              <a:t>의 약물의 인체 독성을 더 잘 예측한다는 경험</a:t>
            </a:r>
            <a:endParaRPr lang="en-US" altLang="ko-KR" sz="1800" dirty="0">
              <a:solidFill>
                <a:srgbClr val="FF0000"/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/>
              <a:t>관련된 수용체</a:t>
            </a:r>
            <a:r>
              <a:rPr lang="en-US" altLang="ko-KR" sz="1800" dirty="0"/>
              <a:t>, epitopes</a:t>
            </a:r>
            <a:r>
              <a:rPr lang="ko-KR" altLang="en-US" sz="1800" dirty="0"/>
              <a:t> 발현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02393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3C22C3-0BF2-0C1A-0310-F0C118971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Safety factor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C056DA-DED2-2D11-95A4-DF260B4B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lvl="0" indent="-45720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 startAt="4"/>
              <a:tabLst/>
              <a:defRPr/>
            </a:pP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A safety factor should then be applied to the HED to increase assurance that the first dose in humans will not cause adverse effects</a:t>
            </a:r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바탕" panose="02030600000101010101" pitchFamily="18" charset="-127"/>
                <a:ea typeface="맑은 고딕" panose="020B0503020000020004" pitchFamily="50" charset="-127"/>
                <a:cs typeface="+mn-c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동물에서의 독성시험 결과를 임상시험에 적용할 때 발생하는 </a:t>
            </a:r>
            <a:r>
              <a:rPr lang="en-US" altLang="ko-KR" sz="2000" dirty="0"/>
              <a:t>variability</a:t>
            </a:r>
            <a:r>
              <a:rPr lang="ko-KR" altLang="en-US" sz="2000" dirty="0"/>
              <a:t>를 보완하기 위해 </a:t>
            </a:r>
            <a:r>
              <a:rPr lang="en-US" altLang="ko-KR" sz="2000" dirty="0"/>
              <a:t>HED</a:t>
            </a:r>
            <a:r>
              <a:rPr lang="ko-KR" altLang="en-US" sz="2000" dirty="0"/>
              <a:t>를 </a:t>
            </a:r>
            <a:r>
              <a:rPr lang="en-US" altLang="ko-KR" sz="2000" b="1" u="sng" dirty="0"/>
              <a:t>safety factor</a:t>
            </a:r>
            <a:r>
              <a:rPr lang="ko-KR" altLang="en-US" sz="2000" b="1" u="sng" dirty="0"/>
              <a:t> 값으로 나누어 </a:t>
            </a:r>
            <a:r>
              <a:rPr lang="en-US" altLang="ko-KR" sz="2000" b="1" u="sng" dirty="0"/>
              <a:t>MRSD</a:t>
            </a:r>
            <a:r>
              <a:rPr lang="ko-KR" altLang="en-US" sz="2000" b="1" u="sng" dirty="0"/>
              <a:t>를 결정</a:t>
            </a:r>
            <a:r>
              <a:rPr lang="ko-KR" altLang="en-US" sz="2000" dirty="0"/>
              <a:t>한다</a:t>
            </a:r>
            <a:r>
              <a:rPr lang="en-US" altLang="ko-KR" sz="2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Safety factor </a:t>
            </a:r>
            <a:r>
              <a:rPr lang="ko-KR" altLang="en-US" sz="2000" dirty="0"/>
              <a:t>값은 경험적으로 </a:t>
            </a:r>
            <a:r>
              <a:rPr lang="en-US" altLang="ko-KR" sz="2000" dirty="0"/>
              <a:t>10</a:t>
            </a:r>
            <a:r>
              <a:rPr lang="ko-KR" altLang="en-US" sz="2000" dirty="0"/>
              <a:t>을 사용하지만 독성에 대한 염려가 커지면 </a:t>
            </a:r>
            <a:r>
              <a:rPr lang="en-US" altLang="ko-KR" sz="2000" dirty="0"/>
              <a:t>safety factor</a:t>
            </a:r>
            <a:r>
              <a:rPr lang="ko-KR" altLang="en-US" sz="2000" dirty="0"/>
              <a:t>를 높일 수 있고</a:t>
            </a:r>
            <a:r>
              <a:rPr lang="en-US" altLang="ko-KR" sz="2000" dirty="0"/>
              <a:t>, </a:t>
            </a:r>
            <a:r>
              <a:rPr lang="ko-KR" altLang="en-US" sz="2000" dirty="0"/>
              <a:t>안전성을 좀 더 보장하는 데이터가 있다면 낮출 수도 있다</a:t>
            </a:r>
            <a:r>
              <a:rPr lang="en-US" altLang="ko-KR" sz="2000" dirty="0"/>
              <a:t>.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>
              <a:lnSpc>
                <a:spcPct val="150000"/>
              </a:lnSpc>
            </a:pPr>
            <a:r>
              <a:rPr lang="en-US" altLang="ko-KR" sz="2000" dirty="0"/>
              <a:t>evaluator</a:t>
            </a:r>
            <a:r>
              <a:rPr lang="ko-KR" altLang="en-US" sz="2000" dirty="0"/>
              <a:t>는 </a:t>
            </a:r>
            <a:r>
              <a:rPr lang="en-US" altLang="ko-KR" sz="2000" dirty="0"/>
              <a:t>safety factor </a:t>
            </a:r>
            <a:r>
              <a:rPr lang="ko-KR" altLang="en-US" sz="2000" dirty="0"/>
              <a:t>값을 높이거나 낮추는 경우에 그 이유를 명확하게 설명할 의무가 있다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68821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035AA5-B81F-4466-F52C-BEA249F6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PAD (Pharmacologically active dose)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3025D8-9FA7-DB01-4A55-499C7BD0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ea"/>
              <a:buAutoNum type="circleNumDbPlain" startAt="5"/>
              <a:defRPr/>
            </a:pP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Consideration</a:t>
            </a:r>
            <a:r>
              <a:rPr kumimoji="0" lang="ko-KR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of</a:t>
            </a:r>
            <a:r>
              <a:rPr kumimoji="0" lang="ko-KR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the</a:t>
            </a:r>
            <a:r>
              <a:rPr kumimoji="0" lang="ko-KR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pharmacologically</a:t>
            </a:r>
            <a:r>
              <a:rPr kumimoji="0" lang="ko-KR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active</a:t>
            </a:r>
            <a:r>
              <a:rPr kumimoji="0" lang="ko-KR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dose (PAD)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Selection of PAD</a:t>
            </a:r>
            <a:r>
              <a:rPr lang="ko-KR" altLang="en-US" sz="2000" dirty="0"/>
              <a:t>는 많은 요인에 의존하고 약리학적 분류와 임상적 적응증에 따라 상당히 다르다</a:t>
            </a:r>
            <a:r>
              <a:rPr lang="en-US" altLang="ko-KR" sz="20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PAD</a:t>
            </a:r>
            <a:r>
              <a:rPr lang="ko-KR" altLang="en-US" sz="2000" dirty="0"/>
              <a:t>가 </a:t>
            </a:r>
            <a:r>
              <a:rPr lang="en-US" altLang="ko-KR" sz="2000" dirty="0"/>
              <a:t>in-vivo</a:t>
            </a:r>
            <a:r>
              <a:rPr lang="ko-KR" altLang="en-US" sz="2000" dirty="0"/>
              <a:t>연구에서 나왔다면 </a:t>
            </a:r>
            <a:r>
              <a:rPr lang="en-US" altLang="ko-KR" sz="2000" dirty="0"/>
              <a:t>HED</a:t>
            </a:r>
            <a:r>
              <a:rPr lang="ko-KR" altLang="en-US" sz="2000" dirty="0"/>
              <a:t>는 </a:t>
            </a:r>
            <a:r>
              <a:rPr lang="en-US" altLang="ko-KR" sz="2000" dirty="0"/>
              <a:t>BSA-CF</a:t>
            </a:r>
            <a:r>
              <a:rPr lang="ko-KR" altLang="en-US" sz="2000" dirty="0"/>
              <a:t>를 이용해 얻을 수 있다</a:t>
            </a:r>
            <a:r>
              <a:rPr lang="en-US" altLang="ko-KR" sz="2000" dirty="0"/>
              <a:t>. HED </a:t>
            </a:r>
            <a:r>
              <a:rPr lang="ko-KR" altLang="en-US" sz="2000" dirty="0"/>
              <a:t>값은 </a:t>
            </a:r>
            <a:r>
              <a:rPr lang="en-US" altLang="ko-KR" sz="2000" dirty="0"/>
              <a:t>MRSD</a:t>
            </a:r>
            <a:r>
              <a:rPr lang="ko-KR" altLang="en-US" sz="2000" dirty="0"/>
              <a:t>와 직접적으로 비교되어야 한다</a:t>
            </a:r>
            <a:r>
              <a:rPr lang="en-US" altLang="ko-KR" sz="2000" dirty="0"/>
              <a:t>. </a:t>
            </a:r>
            <a:r>
              <a:rPr lang="ko-KR" altLang="en-US" sz="2000" dirty="0"/>
              <a:t>약리학적 </a:t>
            </a:r>
            <a:r>
              <a:rPr lang="en-US" altLang="ko-KR" sz="2000" dirty="0"/>
              <a:t>HED</a:t>
            </a:r>
            <a:r>
              <a:rPr lang="ko-KR" altLang="en-US" sz="2000" dirty="0"/>
              <a:t>가 </a:t>
            </a:r>
            <a:r>
              <a:rPr lang="en-US" altLang="ko-KR" sz="2000" dirty="0"/>
              <a:t>MRSD</a:t>
            </a:r>
            <a:r>
              <a:rPr lang="ko-KR" altLang="en-US" sz="2000" dirty="0"/>
              <a:t>보다 낮다면</a:t>
            </a:r>
            <a:r>
              <a:rPr lang="en-US" altLang="ko-KR" sz="2000" dirty="0"/>
              <a:t>, </a:t>
            </a:r>
            <a:r>
              <a:rPr lang="ko-KR" altLang="en-US" sz="2000" dirty="0"/>
              <a:t>실용적</a:t>
            </a:r>
            <a:r>
              <a:rPr lang="en-US" altLang="ko-KR" sz="2000" dirty="0"/>
              <a:t>, </a:t>
            </a:r>
            <a:r>
              <a:rPr lang="ko-KR" altLang="en-US" sz="2000" dirty="0"/>
              <a:t>과학적 이유로  </a:t>
            </a:r>
            <a:r>
              <a:rPr lang="en-US" altLang="ko-KR" sz="2000" dirty="0"/>
              <a:t>clinical starting dose</a:t>
            </a:r>
            <a:r>
              <a:rPr lang="ko-KR" altLang="en-US" sz="2000" dirty="0"/>
              <a:t>를 줄이는 것이 적절하다</a:t>
            </a:r>
            <a:r>
              <a:rPr lang="en-US" altLang="ko-KR" sz="2000" dirty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추가적으로 특정 </a:t>
            </a:r>
            <a:r>
              <a:rPr lang="en-US" altLang="ko-KR" sz="2000" dirty="0"/>
              <a:t>class</a:t>
            </a:r>
            <a:r>
              <a:rPr lang="ko-KR" altLang="en-US" sz="2000" dirty="0"/>
              <a:t>의 약과 생물학적 제제들은 과장된 약리학적 효과로 독성이 발생한다</a:t>
            </a:r>
            <a:r>
              <a:rPr lang="en-US" altLang="ko-KR" sz="2000" dirty="0"/>
              <a:t>. </a:t>
            </a:r>
            <a:r>
              <a:rPr lang="ko-KR" altLang="en-US" sz="2000" dirty="0"/>
              <a:t>이런 경우에서 </a:t>
            </a:r>
            <a:r>
              <a:rPr lang="en-US" altLang="ko-KR" sz="2000" dirty="0"/>
              <a:t>PAD</a:t>
            </a:r>
            <a:r>
              <a:rPr lang="ko-KR" altLang="en-US" sz="2000" dirty="0"/>
              <a:t>는 잠재적인 독성에 대해 </a:t>
            </a:r>
            <a:r>
              <a:rPr lang="en-US" altLang="ko-KR" sz="2000" dirty="0"/>
              <a:t>NOAEL</a:t>
            </a:r>
            <a:r>
              <a:rPr lang="ko-KR" altLang="en-US" sz="2000" dirty="0"/>
              <a:t>보다 더 민감한 표지자가 될 수 있고</a:t>
            </a:r>
            <a:r>
              <a:rPr lang="en-US" altLang="ko-KR" sz="2000" dirty="0"/>
              <a:t>, </a:t>
            </a:r>
            <a:r>
              <a:rPr lang="ko-KR" altLang="en-US" sz="2000" dirty="0"/>
              <a:t>따라서 </a:t>
            </a:r>
            <a:r>
              <a:rPr lang="en-US" altLang="ko-KR" sz="2000" dirty="0"/>
              <a:t>MRSD</a:t>
            </a:r>
            <a:r>
              <a:rPr lang="ko-KR" altLang="en-US" sz="2000" dirty="0"/>
              <a:t>를 낮출 수 있다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6389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035AA5-B81F-4466-F52C-BEA249F6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MABEL (Minimum Anticipated Biological Effect Level)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3025D8-9FA7-DB01-4A55-499C7BD0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정의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인간에서 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minimal biological effect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발생</a:t>
            </a:r>
            <a:r>
              <a:rPr lang="ko-KR" altLang="en-US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시킬 것으로 예상되는 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dose level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Relevant species</a:t>
            </a:r>
            <a:r>
              <a:rPr lang="ko-KR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가 없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거나 </a:t>
            </a:r>
            <a:r>
              <a:rPr lang="ko-KR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의도된 약리학적 효과가 시험 동물에서 관찰되지 않는다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면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toxicology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기반으로 계산된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MRSD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보다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2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pharmacological-based approach</a:t>
            </a:r>
            <a:r>
              <a:rPr lang="ko-KR" altLang="ko-KR" sz="22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</a:t>
            </a:r>
            <a:r>
              <a:rPr lang="en-US" altLang="ko-KR" sz="22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MRSD</a:t>
            </a:r>
            <a:r>
              <a:rPr lang="ko-KR" altLang="ko-KR" sz="22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결정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하는 것이 더 적절할 수 있다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일반적으로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MABEL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 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starting dose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결정하는 데 사용되는 때는 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conventional toxicology testing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 임상시험에서의 심각한 부작용을 예측하기에 충분하지 않을 경우이다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약리학적 활성을 어느정도 가진 상대적으로 안전한 용량</a:t>
            </a:r>
            <a:r>
              <a:rPr lang="ko-KR" altLang="en-US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을 설정할 수 있다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3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035AA5-B81F-4466-F52C-BEA249F6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MABEL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3025D8-9FA7-DB01-4A55-499C7BD0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ko-KR" sz="2400" b="1" dirty="0"/>
              <a:t>[ General factors to consider ]</a:t>
            </a:r>
          </a:p>
          <a:p>
            <a:pPr>
              <a:lnSpc>
                <a:spcPct val="200000"/>
              </a:lnSpc>
              <a:spcBef>
                <a:spcPts val="0"/>
              </a:spcBef>
              <a:defRPr/>
            </a:pPr>
            <a:r>
              <a:rPr lang="en-US" altLang="ko-KR" sz="2400" dirty="0"/>
              <a:t>Mode of action: </a:t>
            </a:r>
            <a:r>
              <a:rPr lang="en-US" altLang="ko-KR" sz="1800" dirty="0"/>
              <a:t>novelty,</a:t>
            </a:r>
            <a:r>
              <a:rPr lang="ko-KR" altLang="en-US" sz="1800" dirty="0"/>
              <a:t> </a:t>
            </a:r>
            <a:r>
              <a:rPr lang="en-US" altLang="ko-KR" sz="1800" dirty="0"/>
              <a:t>plausibility,</a:t>
            </a:r>
            <a:r>
              <a:rPr lang="ko-KR" altLang="en-US" sz="1800" dirty="0"/>
              <a:t> </a:t>
            </a:r>
            <a:r>
              <a:rPr lang="en-US" altLang="ko-KR" sz="1800" dirty="0"/>
              <a:t>extent of knowledge, concentration/dose-response	</a:t>
            </a:r>
          </a:p>
          <a:p>
            <a:pPr>
              <a:lnSpc>
                <a:spcPct val="200000"/>
              </a:lnSpc>
              <a:spcBef>
                <a:spcPts val="0"/>
              </a:spcBef>
              <a:defRPr/>
            </a:pPr>
            <a:r>
              <a:rPr lang="en-US" altLang="ko-KR" sz="2400" dirty="0"/>
              <a:t>Pharmacology of the target: </a:t>
            </a:r>
            <a:r>
              <a:rPr lang="en-US" altLang="ko-KR" sz="1800" dirty="0"/>
              <a:t>tissue distribution, pharmacology of target</a:t>
            </a:r>
          </a:p>
          <a:p>
            <a:pPr>
              <a:lnSpc>
                <a:spcPct val="200000"/>
              </a:lnSpc>
              <a:spcBef>
                <a:spcPts val="0"/>
              </a:spcBef>
              <a:defRPr/>
            </a:pPr>
            <a:r>
              <a:rPr lang="en-US" altLang="ko-KR" sz="2400" dirty="0"/>
              <a:t>Relevance of animal models:</a:t>
            </a:r>
            <a:r>
              <a:rPr lang="en-US" altLang="ko-KR" sz="2000" dirty="0"/>
              <a:t> </a:t>
            </a:r>
            <a:r>
              <a:rPr lang="en-US" altLang="ko-KR" sz="1800" dirty="0"/>
              <a:t>degree of species-selectivity</a:t>
            </a:r>
          </a:p>
          <a:p>
            <a:pPr>
              <a:lnSpc>
                <a:spcPct val="200000"/>
              </a:lnSpc>
              <a:spcBef>
                <a:spcPts val="0"/>
              </a:spcBef>
              <a:defRPr/>
            </a:pPr>
            <a:r>
              <a:rPr lang="en-US" altLang="ko-KR" sz="2400" dirty="0"/>
              <a:t>Patient population: </a:t>
            </a:r>
            <a:r>
              <a:rPr lang="en-US" altLang="ko-KR" sz="1800" dirty="0"/>
              <a:t>minimize dosing at sub-therapeutic levels in patients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756119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035AA5-B81F-4466-F52C-BEA249F6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MABEL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3025D8-9FA7-DB01-4A55-499C7BD0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ko-KR" sz="2400" b="1" dirty="0"/>
              <a:t>[ Calculating a MABEL ]</a:t>
            </a:r>
          </a:p>
          <a:p>
            <a:pPr>
              <a:lnSpc>
                <a:spcPct val="200000"/>
              </a:lnSpc>
              <a:spcBef>
                <a:spcPts val="0"/>
              </a:spcBef>
              <a:defRPr/>
            </a:pPr>
            <a:r>
              <a:rPr lang="en-US" altLang="ko-KR" sz="2400" dirty="0"/>
              <a:t>Calculation</a:t>
            </a:r>
            <a:r>
              <a:rPr lang="ko-KR" altLang="en-US" sz="2400" dirty="0"/>
              <a:t>을 위한 단일한 방법은 없고</a:t>
            </a:r>
            <a:r>
              <a:rPr lang="en-US" altLang="ko-KR" sz="2400" dirty="0"/>
              <a:t>, </a:t>
            </a:r>
            <a:r>
              <a:rPr lang="ko-KR" altLang="en-US" sz="2400" dirty="0"/>
              <a:t>모든 </a:t>
            </a:r>
            <a:r>
              <a:rPr lang="en-US" altLang="ko-KR" sz="2400" dirty="0"/>
              <a:t>available data</a:t>
            </a:r>
            <a:r>
              <a:rPr lang="ko-KR" altLang="en-US" sz="2400" dirty="0"/>
              <a:t>를 사용한다</a:t>
            </a:r>
            <a:r>
              <a:rPr lang="en-US" altLang="ko-KR" sz="2400" dirty="0"/>
              <a:t>.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altLang="ko-KR" sz="2200" dirty="0"/>
              <a:t> Binding endpoints (e.g., binding affinity, receptor occupancy)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altLang="ko-KR" sz="2200" dirty="0"/>
              <a:t> Functional endpoints (e.g., cytotoxicity, cytokine release, immune cell activation, intracellular signaling)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altLang="ko-KR" sz="2200" dirty="0"/>
              <a:t> Pharmacokinetic modeling</a:t>
            </a:r>
          </a:p>
        </p:txBody>
      </p:sp>
    </p:spTree>
    <p:extLst>
      <p:ext uri="{BB962C8B-B14F-4D97-AF65-F5344CB8AC3E}">
        <p14:creationId xmlns:p14="http://schemas.microsoft.com/office/powerpoint/2010/main" val="2091420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FBF230-2DB6-9B89-72F3-734C36676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6022A6-2AED-2E65-7183-904FFC503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48580"/>
            <a:ext cx="10515600" cy="77637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o-KR" altLang="en-US" sz="1050" dirty="0"/>
              <a:t>○ </a:t>
            </a:r>
            <a:r>
              <a:rPr lang="en-US" altLang="ko-KR" sz="1050" dirty="0"/>
              <a:t>: </a:t>
            </a:r>
            <a:r>
              <a:rPr lang="ko-KR" altLang="en-US" sz="1050" dirty="0"/>
              <a:t>자료를 제출하여야 하는 것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o-KR" altLang="en-US" sz="1050" dirty="0"/>
              <a:t>△ </a:t>
            </a:r>
            <a:r>
              <a:rPr lang="en-US" altLang="ko-KR" sz="1050" dirty="0"/>
              <a:t>: </a:t>
            </a:r>
            <a:r>
              <a:rPr lang="ko-KR" altLang="en-US" sz="1050" dirty="0"/>
              <a:t>개개 의약품의 특성에 따라 제출여부를 판단하여야 하는 것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050" dirty="0"/>
              <a:t>× : </a:t>
            </a:r>
            <a:r>
              <a:rPr lang="ko-KR" altLang="en-US" sz="1050" dirty="0"/>
              <a:t>자료가 면제되는 것</a:t>
            </a:r>
            <a:endParaRPr lang="en-US" altLang="ko-KR" sz="1050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3DF75C71-51B4-9F1C-6CB8-D8BBDD488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933339"/>
              </p:ext>
            </p:extLst>
          </p:nvPr>
        </p:nvGraphicFramePr>
        <p:xfrm>
          <a:off x="838201" y="1451483"/>
          <a:ext cx="10194979" cy="4497097"/>
        </p:xfrm>
        <a:graphic>
          <a:graphicData uri="http://schemas.openxmlformats.org/drawingml/2006/table">
            <a:tbl>
              <a:tblPr/>
              <a:tblGrid>
                <a:gridCol w="2611791">
                  <a:extLst>
                    <a:ext uri="{9D8B030D-6E8A-4147-A177-3AD203B41FA5}">
                      <a16:colId xmlns:a16="http://schemas.microsoft.com/office/drawing/2014/main" val="1804108350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1991317507"/>
                    </a:ext>
                  </a:extLst>
                </a:gridCol>
                <a:gridCol w="635191">
                  <a:extLst>
                    <a:ext uri="{9D8B030D-6E8A-4147-A177-3AD203B41FA5}">
                      <a16:colId xmlns:a16="http://schemas.microsoft.com/office/drawing/2014/main" val="2498157327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2126451000"/>
                    </a:ext>
                  </a:extLst>
                </a:gridCol>
                <a:gridCol w="599284">
                  <a:extLst>
                    <a:ext uri="{9D8B030D-6E8A-4147-A177-3AD203B41FA5}">
                      <a16:colId xmlns:a16="http://schemas.microsoft.com/office/drawing/2014/main" val="3720455535"/>
                    </a:ext>
                  </a:extLst>
                </a:gridCol>
                <a:gridCol w="635191">
                  <a:extLst>
                    <a:ext uri="{9D8B030D-6E8A-4147-A177-3AD203B41FA5}">
                      <a16:colId xmlns:a16="http://schemas.microsoft.com/office/drawing/2014/main" val="2710368326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953667517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3912042855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1018367174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1044471612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3356743637"/>
                    </a:ext>
                  </a:extLst>
                </a:gridCol>
                <a:gridCol w="636254">
                  <a:extLst>
                    <a:ext uri="{9D8B030D-6E8A-4147-A177-3AD203B41FA5}">
                      <a16:colId xmlns:a16="http://schemas.microsoft.com/office/drawing/2014/main" val="4053736728"/>
                    </a:ext>
                  </a:extLst>
                </a:gridCol>
                <a:gridCol w="623490">
                  <a:extLst>
                    <a:ext uri="{9D8B030D-6E8A-4147-A177-3AD203B41FA5}">
                      <a16:colId xmlns:a16="http://schemas.microsoft.com/office/drawing/2014/main" val="4175476953"/>
                    </a:ext>
                  </a:extLst>
                </a:gridCol>
              </a:tblGrid>
              <a:tr h="163778">
                <a:tc rowSpan="3">
                  <a:txBody>
                    <a:bodyPr/>
                    <a:lstStyle/>
                    <a:p>
                      <a:pPr marL="31750" marR="31750" indent="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                                                             제출자료</a:t>
                      </a:r>
                      <a:endParaRPr lang="en-US" altLang="ko-KR" sz="1100" kern="0" spc="-50" dirty="0">
                        <a:solidFill>
                          <a:schemeClr val="tx1"/>
                        </a:solidFill>
                        <a:effectLst/>
                        <a:latin typeface="한양신명조"/>
                        <a:ea typeface="한양신명조"/>
                      </a:endParaRPr>
                    </a:p>
                    <a:p>
                      <a:pPr marL="31750" marR="3175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                        </a:t>
                      </a:r>
                    </a:p>
                    <a:p>
                      <a:pPr marL="31750" marR="3175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                    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구분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개발계획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임상시험자자료집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임상시험용의약품 관련 제조 및 품질에 관한 자료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비임상시험성적에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관한 자료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34500"/>
                  </a:ext>
                </a:extLst>
              </a:tr>
              <a:tr h="3079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약리작용에 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관한 자료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독성에 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관한 자료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658475"/>
                  </a:ext>
                </a:extLst>
              </a:tr>
              <a:tr h="8844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효력시험자료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일반약리시험자료</a:t>
                      </a: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또는 </a:t>
                      </a:r>
                      <a:r>
                        <a:rPr lang="ko-KR" altLang="en-US" sz="1100" b="1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안전성약리시험자료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흡수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분포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대사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배설에 관한자료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단회독성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반복독성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유전독성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생식발생독성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발암성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기타독성</a:t>
                      </a:r>
                      <a:endParaRPr lang="ko-KR" altLang="en-US" sz="1100" b="1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831901"/>
                  </a:ext>
                </a:extLst>
              </a:tr>
              <a:tr h="211223">
                <a:tc>
                  <a:txBody>
                    <a:bodyPr/>
                    <a:lstStyle/>
                    <a:p>
                      <a:pPr marL="433070" marR="31750" indent="-20066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1.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개발 중인 신약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18836"/>
                  </a:ext>
                </a:extLst>
              </a:tr>
              <a:tr h="552824">
                <a:tc>
                  <a:txBody>
                    <a:bodyPr/>
                    <a:lstStyle/>
                    <a:p>
                      <a:pPr marL="344170" marR="31750" indent="-15621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2. </a:t>
                      </a: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새로운염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(</a:t>
                      </a: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이성체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)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을 유효성분으로 함유한 의약품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679368"/>
                  </a:ext>
                </a:extLst>
              </a:tr>
              <a:tr h="218702">
                <a:tc>
                  <a:txBody>
                    <a:bodyPr/>
                    <a:lstStyle/>
                    <a:p>
                      <a:pPr marL="433070" marR="31750" indent="-20066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3. </a:t>
                      </a: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신조성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의약품 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31031"/>
                  </a:ext>
                </a:extLst>
              </a:tr>
              <a:tr h="253637">
                <a:tc>
                  <a:txBody>
                    <a:bodyPr/>
                    <a:lstStyle/>
                    <a:p>
                      <a:pPr marL="433070" marR="31750" indent="-20066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4.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신투여경로 의약품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266245"/>
                  </a:ext>
                </a:extLst>
              </a:tr>
              <a:tr h="222033">
                <a:tc>
                  <a:txBody>
                    <a:bodyPr/>
                    <a:lstStyle/>
                    <a:p>
                      <a:pPr marL="433070" marR="31750" indent="-20066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5. </a:t>
                      </a: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신효능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의약품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960471"/>
                  </a:ext>
                </a:extLst>
              </a:tr>
              <a:tr h="253637">
                <a:tc>
                  <a:txBody>
                    <a:bodyPr/>
                    <a:lstStyle/>
                    <a:p>
                      <a:pPr marL="433070" marR="31750" indent="-20066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6. </a:t>
                      </a: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신용법용량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의약품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×</a:t>
                      </a:r>
                      <a:endParaRPr 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△</a:t>
                      </a:r>
                      <a:endParaRPr lang="ko-KR" altLang="en-US" sz="1100" kern="0" spc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560161"/>
                  </a:ext>
                </a:extLst>
              </a:tr>
              <a:tr h="1096107">
                <a:tc>
                  <a:txBody>
                    <a:bodyPr/>
                    <a:lstStyle/>
                    <a:p>
                      <a:pPr marL="278130" marR="31750" indent="-1231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7.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생물학적제제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,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유전자재조합의약품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,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세포배양의약품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,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유전자치료제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, 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세포치료제 및 </a:t>
                      </a:r>
                      <a:r>
                        <a:rPr lang="ko-KR" altLang="en-US" sz="1100" kern="0" spc="-50" dirty="0" err="1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식약처장이</a:t>
                      </a: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 임상이 필요하다고 인정하는 의약품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○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제출자료의 범위는 개개 의약품의 특성에 따라 판단한다</a:t>
                      </a:r>
                      <a:r>
                        <a:rPr lang="en-US" altLang="ko-KR" sz="1100" kern="0" spc="-50" dirty="0">
                          <a:solidFill>
                            <a:schemeClr val="tx1"/>
                          </a:solidFill>
                          <a:effectLst/>
                          <a:latin typeface="한양신명조"/>
                          <a:ea typeface="한양신명조"/>
                        </a:rPr>
                        <a:t>.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1422" marR="11422" marT="11422" marB="1142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7212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F998D84-30E5-B137-46BE-1BDCEA7B28BA}"/>
              </a:ext>
            </a:extLst>
          </p:cNvPr>
          <p:cNvSpPr txBox="1"/>
          <p:nvPr/>
        </p:nvSpPr>
        <p:spPr>
          <a:xfrm>
            <a:off x="5221356" y="6200487"/>
            <a:ext cx="67838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[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의약품 임상시험 계획 승인에 관한 규정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]</a:t>
            </a: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참고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(https://law.go.kr/LSW/admRulLsInfoP.do?admRulSeq=2100000216180)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51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0D78BE-1882-209F-FEE7-121F398E2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미국 식품의약국</a:t>
            </a:r>
            <a:r>
              <a:rPr lang="en-US" altLang="ko-KR" sz="3200" dirty="0"/>
              <a:t>(Food and Drug Administration, FDA)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6FCBE9-B57A-35F8-E034-6DB0A4AE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ko-KR" altLang="en-US" sz="2000" dirty="0"/>
              <a:t>미국 보건복지부</a:t>
            </a:r>
            <a:r>
              <a:rPr lang="en-US" altLang="ko-KR" sz="2000" dirty="0"/>
              <a:t>(Department of health and human services)</a:t>
            </a:r>
            <a:r>
              <a:rPr lang="ko-KR" altLang="en-US" sz="2000" dirty="0"/>
              <a:t> 산하의 </a:t>
            </a:r>
            <a:r>
              <a:rPr lang="ko-KR" altLang="en-US" sz="2000" b="1" dirty="0"/>
              <a:t>식품과 의약품에 대한 관리</a:t>
            </a:r>
            <a:r>
              <a:rPr lang="en-US" altLang="ko-KR" sz="2000" b="1" dirty="0"/>
              <a:t>,</a:t>
            </a:r>
            <a:r>
              <a:rPr lang="ko-KR" altLang="en-US" sz="2000" b="1" dirty="0"/>
              <a:t> 규제</a:t>
            </a:r>
            <a:r>
              <a:rPr lang="ko-KR" altLang="en-US" sz="2000" dirty="0"/>
              <a:t>를 하는 기관</a:t>
            </a:r>
            <a:endParaRPr lang="en-US" altLang="ko-KR" sz="2000" dirty="0"/>
          </a:p>
          <a:p>
            <a:pPr>
              <a:lnSpc>
                <a:spcPct val="170000"/>
              </a:lnSpc>
            </a:pPr>
            <a:r>
              <a:rPr lang="ko-KR" altLang="en-US" sz="2000" dirty="0"/>
              <a:t>대부분의 </a:t>
            </a:r>
            <a:r>
              <a:rPr lang="ko-KR" altLang="en-US" sz="2000" b="1" dirty="0"/>
              <a:t>식품의 규격</a:t>
            </a:r>
            <a:r>
              <a:rPr lang="ko-KR" altLang="en-US" sz="2000" dirty="0"/>
              <a:t>과 관련 규제 제정</a:t>
            </a:r>
            <a:r>
              <a:rPr lang="en-US" altLang="ko-KR" sz="2000" dirty="0"/>
              <a:t>, </a:t>
            </a:r>
            <a:r>
              <a:rPr lang="ko-KR" altLang="en-US" sz="2000" b="1" dirty="0"/>
              <a:t>영양소 기준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약품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백신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의학 관련 물품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혈액 관련 물품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의료 기구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방사능 측정 기구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화장품</a:t>
            </a:r>
            <a:r>
              <a:rPr lang="ko-KR" altLang="en-US" sz="2000" dirty="0"/>
              <a:t>에 이르기까지 다양한 분야의 </a:t>
            </a:r>
            <a:r>
              <a:rPr lang="ko-KR" altLang="en-US" sz="2000" b="1" dirty="0"/>
              <a:t>안전 규칙</a:t>
            </a:r>
            <a:r>
              <a:rPr lang="ko-KR" altLang="en-US" sz="2000" dirty="0"/>
              <a:t>을 정하고</a:t>
            </a:r>
            <a:r>
              <a:rPr lang="en-US" altLang="ko-KR" sz="2000" dirty="0"/>
              <a:t>, </a:t>
            </a:r>
            <a:r>
              <a:rPr lang="ko-KR" altLang="en-US" sz="2000" dirty="0"/>
              <a:t>공중보건활동과 관련 규제 </a:t>
            </a:r>
            <a:r>
              <a:rPr lang="en-US" altLang="ko-KR" sz="2000" dirty="0"/>
              <a:t>361</a:t>
            </a:r>
            <a:r>
              <a:rPr lang="ko-KR" altLang="en-US" sz="2000" dirty="0"/>
              <a:t>가지를 통괄</a:t>
            </a:r>
            <a:endParaRPr lang="en-US" altLang="ko-KR" sz="2000" dirty="0"/>
          </a:p>
          <a:p>
            <a:pPr>
              <a:lnSpc>
                <a:spcPct val="170000"/>
              </a:lnSpc>
            </a:pPr>
            <a:r>
              <a:rPr lang="ko-KR" altLang="en-US" sz="2000" dirty="0"/>
              <a:t>보건 상태의 점검 및</a:t>
            </a:r>
            <a:r>
              <a:rPr lang="en-US" altLang="ko-KR" sz="2000" dirty="0"/>
              <a:t> </a:t>
            </a:r>
            <a:r>
              <a:rPr lang="ko-KR" altLang="en-US" sz="2000" dirty="0"/>
              <a:t>질병 예방법</a:t>
            </a:r>
            <a:r>
              <a:rPr lang="en-US" altLang="ko-KR" sz="2000" dirty="0"/>
              <a:t>, </a:t>
            </a:r>
            <a:r>
              <a:rPr lang="ko-KR" altLang="en-US" sz="2000" dirty="0"/>
              <a:t>애완 거북이에서부터 의학 기술 분야에 이르기까지 </a:t>
            </a:r>
            <a:r>
              <a:rPr lang="ko-KR" altLang="en-US" sz="2000" b="1" dirty="0"/>
              <a:t>인체의 건강과 관련된 정보</a:t>
            </a:r>
            <a:r>
              <a:rPr lang="ko-KR" altLang="en-US" sz="2000" dirty="0"/>
              <a:t>를 두루 </a:t>
            </a:r>
            <a:r>
              <a:rPr lang="ko-KR" altLang="en-US" sz="2000" b="1" dirty="0"/>
              <a:t>공공에 제공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규율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4103808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6022A6-2AED-2E65-7183-904FFC50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sz="2200" dirty="0"/>
              <a:t>[</a:t>
            </a:r>
            <a:r>
              <a:rPr lang="ko-KR" altLang="en-US" sz="2200" dirty="0"/>
              <a:t>약리작용에 관한 자료</a:t>
            </a:r>
            <a:r>
              <a:rPr lang="en-US" altLang="ko-KR" sz="2200" dirty="0"/>
              <a:t>]</a:t>
            </a:r>
            <a:endParaRPr lang="ko-KR" altLang="en-US" sz="2200" dirty="0"/>
          </a:p>
          <a:p>
            <a:pPr>
              <a:lnSpc>
                <a:spcPct val="150000"/>
              </a:lnSpc>
            </a:pPr>
            <a:r>
              <a:rPr lang="ko-KR" altLang="en-US" sz="2000" dirty="0"/>
              <a:t>효력시험자료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일반 약리시험자료 또는 안전성 약리시험자료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흡수</a:t>
            </a:r>
            <a:r>
              <a:rPr lang="en-US" altLang="ko-KR" sz="2000" dirty="0"/>
              <a:t>, </a:t>
            </a:r>
            <a:r>
              <a:rPr lang="ko-KR" altLang="en-US" sz="2000" dirty="0"/>
              <a:t>분포</a:t>
            </a:r>
            <a:r>
              <a:rPr lang="en-US" altLang="ko-KR" sz="2000" dirty="0"/>
              <a:t>, </a:t>
            </a:r>
            <a:r>
              <a:rPr lang="ko-KR" altLang="en-US" sz="2000" dirty="0"/>
              <a:t>대사</a:t>
            </a:r>
            <a:r>
              <a:rPr lang="en-US" altLang="ko-KR" sz="2000" dirty="0"/>
              <a:t>, </a:t>
            </a:r>
            <a:r>
              <a:rPr lang="ko-KR" altLang="en-US" sz="2000" dirty="0"/>
              <a:t>배설에 관한 자료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600" dirty="0"/>
          </a:p>
          <a:p>
            <a:pPr marL="0" indent="0">
              <a:lnSpc>
                <a:spcPct val="100000"/>
              </a:lnSpc>
              <a:buNone/>
            </a:pPr>
            <a:endParaRPr lang="en-US" altLang="ko-KR" sz="1600" dirty="0"/>
          </a:p>
          <a:p>
            <a:pPr marL="0" indent="0">
              <a:lnSpc>
                <a:spcPct val="100000"/>
              </a:lnSpc>
              <a:buNone/>
            </a:pPr>
            <a:endParaRPr lang="en-US" altLang="ko-KR" sz="1600" dirty="0"/>
          </a:p>
          <a:p>
            <a:pPr marL="0" indent="0">
              <a:lnSpc>
                <a:spcPct val="100000"/>
              </a:lnSpc>
              <a:buNone/>
            </a:pPr>
            <a:endParaRPr lang="en-US" altLang="ko-KR" sz="1600" dirty="0"/>
          </a:p>
          <a:p>
            <a:pPr marL="0" indent="0" algn="r">
              <a:lnSpc>
                <a:spcPct val="100000"/>
              </a:lnSpc>
              <a:buNone/>
            </a:pPr>
            <a:r>
              <a:rPr lang="en-US" altLang="ko-KR" sz="1600" dirty="0"/>
              <a:t>[</a:t>
            </a:r>
            <a:r>
              <a:rPr lang="ko-KR" altLang="en-US" sz="1600" dirty="0"/>
              <a:t>의약품 임상시험 계획 승인에 관한 규정</a:t>
            </a:r>
            <a:r>
              <a:rPr lang="en-US" altLang="ko-KR" sz="1600" dirty="0"/>
              <a:t>]</a:t>
            </a:r>
            <a:r>
              <a:rPr lang="ko-KR" altLang="en-US" sz="1600" dirty="0"/>
              <a:t> 참고</a:t>
            </a:r>
            <a:r>
              <a:rPr lang="en-US" altLang="ko-KR" sz="1600" dirty="0"/>
              <a:t> (https://law.go.kr/LSW/admRulLsInfoP.do?admRulSeq=2100000216180)</a:t>
            </a:r>
            <a:endParaRPr lang="ko-KR" altLang="en-US" sz="1600" dirty="0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E524BFE6-3F22-7813-5578-7E33D35F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78716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6022A6-2AED-2E65-7183-904FFC50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sz="2200" dirty="0"/>
              <a:t>[</a:t>
            </a:r>
            <a:r>
              <a:rPr lang="ko-KR" altLang="en-US" sz="2200" dirty="0"/>
              <a:t>독성에 관한 자료</a:t>
            </a:r>
            <a:r>
              <a:rPr lang="en-US" altLang="ko-KR" sz="2200" dirty="0"/>
              <a:t>]</a:t>
            </a:r>
            <a:endParaRPr lang="ko-KR" altLang="en-US" sz="2200" dirty="0"/>
          </a:p>
          <a:p>
            <a:pPr>
              <a:lnSpc>
                <a:spcPct val="150000"/>
              </a:lnSpc>
            </a:pPr>
            <a:r>
              <a:rPr lang="ko-KR" altLang="en-US" sz="2000" dirty="0" err="1"/>
              <a:t>단회독성</a:t>
            </a:r>
            <a:endParaRPr lang="en-US" altLang="ko-KR" sz="2000" dirty="0"/>
          </a:p>
          <a:p>
            <a:pPr>
              <a:lnSpc>
                <a:spcPct val="150000"/>
              </a:lnSpc>
            </a:pPr>
            <a:r>
              <a:rPr lang="ko-KR" altLang="en-US" sz="2000" dirty="0"/>
              <a:t>반복독성</a:t>
            </a:r>
            <a:r>
              <a:rPr lang="en-US" altLang="ko-KR" sz="2000" dirty="0"/>
              <a:t>: </a:t>
            </a:r>
            <a:r>
              <a:rPr lang="ko-KR" altLang="en-US" sz="1400" dirty="0"/>
              <a:t>임상시험단계에 따라 </a:t>
            </a:r>
            <a:r>
              <a:rPr lang="ko-KR" altLang="en-US" sz="1400" dirty="0" err="1"/>
              <a:t>식약처장이</a:t>
            </a:r>
            <a:r>
              <a:rPr lang="ko-KR" altLang="en-US" sz="1400" dirty="0"/>
              <a:t> 정한 </a:t>
            </a:r>
            <a:r>
              <a:rPr lang="en-US" altLang="ko-KR" sz="1400" dirty="0"/>
              <a:t>"</a:t>
            </a:r>
            <a:r>
              <a:rPr lang="ko-KR" altLang="en-US" sz="1400" dirty="0"/>
              <a:t>의약품의 독성시험기준</a:t>
            </a:r>
            <a:r>
              <a:rPr lang="en-US" altLang="ko-KR" sz="1400" dirty="0"/>
              <a:t>"</a:t>
            </a:r>
            <a:r>
              <a:rPr lang="ko-KR" altLang="en-US" sz="1400" dirty="0"/>
              <a:t>에서 정하는 최소투여기간에 해당하는 자료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유전독성</a:t>
            </a:r>
            <a:r>
              <a:rPr lang="en-US" altLang="ko-KR" sz="2000" dirty="0"/>
              <a:t>: </a:t>
            </a:r>
            <a:r>
              <a:rPr lang="ko-KR" altLang="en-US" sz="1400" dirty="0"/>
              <a:t>시험관내</a:t>
            </a:r>
            <a:r>
              <a:rPr lang="en-US" altLang="ko-KR" sz="1400" dirty="0"/>
              <a:t>(in vitro) </a:t>
            </a:r>
            <a:r>
              <a:rPr lang="ko-KR" altLang="en-US" sz="1400" dirty="0"/>
              <a:t>돌연변이 및 염색체손상시험</a:t>
            </a:r>
            <a:r>
              <a:rPr lang="en-US" altLang="ko-KR" sz="1400" dirty="0"/>
              <a:t>, </a:t>
            </a:r>
            <a:r>
              <a:rPr lang="ko-KR" altLang="en-US" sz="1400" dirty="0"/>
              <a:t>생체내</a:t>
            </a:r>
            <a:r>
              <a:rPr lang="en-US" altLang="ko-KR" sz="1400" dirty="0"/>
              <a:t>(in vivo) </a:t>
            </a:r>
            <a:r>
              <a:rPr lang="ko-KR" altLang="en-US" sz="1400" dirty="0" err="1"/>
              <a:t>소핵시험</a:t>
            </a:r>
            <a:r>
              <a:rPr lang="ko-KR" altLang="en-US" sz="1800" dirty="0"/>
              <a:t> </a:t>
            </a:r>
            <a:endParaRPr lang="en-US" altLang="ko-KR" sz="2000" dirty="0"/>
          </a:p>
          <a:p>
            <a:pPr>
              <a:lnSpc>
                <a:spcPct val="150000"/>
              </a:lnSpc>
            </a:pPr>
            <a:r>
              <a:rPr lang="ko-KR" altLang="en-US" sz="2000" dirty="0"/>
              <a:t>생식발생독성</a:t>
            </a:r>
            <a:r>
              <a:rPr lang="en-US" altLang="ko-KR" sz="2000" dirty="0"/>
              <a:t>: </a:t>
            </a:r>
            <a:r>
              <a:rPr lang="ko-KR" altLang="en-US" sz="1400" dirty="0"/>
              <a:t>자성</a:t>
            </a:r>
            <a:r>
              <a:rPr lang="en-US" altLang="ko-KR" sz="1400" dirty="0"/>
              <a:t>, </a:t>
            </a:r>
            <a:r>
              <a:rPr lang="ko-KR" altLang="en-US" sz="1400" dirty="0"/>
              <a:t>웅성 생식독성시험자료</a:t>
            </a:r>
            <a:endParaRPr lang="ko-KR" altLang="en-US" sz="2000" dirty="0"/>
          </a:p>
          <a:p>
            <a:pPr>
              <a:lnSpc>
                <a:spcPct val="150000"/>
              </a:lnSpc>
            </a:pPr>
            <a:r>
              <a:rPr lang="ko-KR" altLang="en-US" sz="2000" dirty="0"/>
              <a:t>발암성</a:t>
            </a:r>
            <a:endParaRPr lang="en-US" altLang="ko-KR" sz="2000" dirty="0"/>
          </a:p>
          <a:p>
            <a:pPr>
              <a:lnSpc>
                <a:spcPct val="150000"/>
              </a:lnSpc>
            </a:pPr>
            <a:r>
              <a:rPr lang="ko-KR" altLang="en-US" sz="2000" dirty="0"/>
              <a:t>기타독성</a:t>
            </a:r>
            <a:r>
              <a:rPr lang="en-US" altLang="ko-KR" sz="2000" dirty="0"/>
              <a:t>: </a:t>
            </a:r>
            <a:r>
              <a:rPr lang="ko-KR" altLang="en-US" sz="1400" dirty="0"/>
              <a:t>국소독성시험</a:t>
            </a:r>
            <a:r>
              <a:rPr lang="en-US" altLang="ko-KR" sz="1400" dirty="0"/>
              <a:t>, </a:t>
            </a:r>
            <a:r>
              <a:rPr lang="ko-KR" altLang="en-US" sz="1400" dirty="0"/>
              <a:t>의존성시험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항원성</a:t>
            </a:r>
            <a:r>
              <a:rPr lang="en-US" altLang="ko-KR" sz="1400" dirty="0"/>
              <a:t>, </a:t>
            </a:r>
            <a:r>
              <a:rPr lang="ko-KR" altLang="en-US" sz="1400" dirty="0"/>
              <a:t>면역독성시험</a:t>
            </a:r>
            <a:endParaRPr lang="ko-KR" altLang="en-US" sz="2000" dirty="0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28120976-D3D0-88B0-6801-E29E0845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26476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315AD9-321A-D640-2653-65EAA98F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70000"/>
              </a:lnSpc>
              <a:buAutoNum type="arabicPeriod"/>
            </a:pPr>
            <a:r>
              <a:rPr lang="ko-KR" altLang="en-US" sz="1500" dirty="0"/>
              <a:t>새로운 투여경로 의약품의 경우</a:t>
            </a:r>
            <a:r>
              <a:rPr lang="en-US" altLang="ko-KR" sz="1500" dirty="0"/>
              <a:t>, </a:t>
            </a:r>
            <a:r>
              <a:rPr lang="ko-KR" altLang="en-US" sz="1500" dirty="0"/>
              <a:t>변경전의 투여경로에 비하여</a:t>
            </a:r>
            <a:r>
              <a:rPr lang="ko-KR" altLang="en-US" sz="1500" b="1" dirty="0"/>
              <a:t> </a:t>
            </a:r>
            <a:r>
              <a:rPr lang="en-US" altLang="ko-KR" sz="1500" b="1" dirty="0"/>
              <a:t>[</a:t>
            </a:r>
            <a:r>
              <a:rPr lang="ko-KR" altLang="en-US" sz="1500" b="1" dirty="0"/>
              <a:t>의약품의 전신노출도가 증가하지 않는 경우</a:t>
            </a:r>
            <a:r>
              <a:rPr lang="en-US" altLang="ko-KR" sz="1500" b="1" dirty="0"/>
              <a:t>]</a:t>
            </a:r>
            <a:r>
              <a:rPr lang="ko-KR" altLang="en-US" sz="1500" dirty="0"/>
              <a:t>에는 원칙적으로 </a:t>
            </a:r>
            <a:r>
              <a:rPr lang="ko-KR" altLang="en-US" sz="1500" b="1" dirty="0"/>
              <a:t>반복투여독성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장기</a:t>
            </a:r>
            <a:r>
              <a:rPr lang="en-US" altLang="ko-KR" sz="1500" b="1" dirty="0"/>
              <a:t>), </a:t>
            </a:r>
            <a:r>
              <a:rPr lang="ko-KR" altLang="en-US" sz="1500" b="1" dirty="0"/>
              <a:t>생식발생독성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발암성자료를 생략</a:t>
            </a:r>
            <a:r>
              <a:rPr lang="ko-KR" altLang="en-US" sz="1500" dirty="0"/>
              <a:t>할 수 있다</a:t>
            </a:r>
            <a:r>
              <a:rPr lang="en-US" altLang="ko-KR" sz="1500" dirty="0"/>
              <a:t>. </a:t>
            </a:r>
            <a:r>
              <a:rPr lang="ko-KR" altLang="en-US" sz="1500" dirty="0"/>
              <a:t>또한 투여경로가 변경되어 해당 의약품이 </a:t>
            </a:r>
            <a:r>
              <a:rPr lang="en-US" altLang="ko-KR" sz="1500" b="1" dirty="0"/>
              <a:t>[</a:t>
            </a:r>
            <a:r>
              <a:rPr lang="ko-KR" altLang="en-US" sz="1500" b="1" dirty="0"/>
              <a:t>장기간 사용되는 경우</a:t>
            </a:r>
            <a:r>
              <a:rPr lang="en-US" altLang="ko-KR" sz="1500" b="1" dirty="0"/>
              <a:t>]</a:t>
            </a:r>
            <a:r>
              <a:rPr lang="ko-KR" altLang="en-US" sz="1500" dirty="0"/>
              <a:t>에는 </a:t>
            </a:r>
            <a:r>
              <a:rPr lang="ko-KR" altLang="en-US" sz="1500" b="1" dirty="0"/>
              <a:t>사용기간에 따른 </a:t>
            </a:r>
            <a:r>
              <a:rPr lang="ko-KR" altLang="en-US" sz="1500" b="1" dirty="0" err="1"/>
              <a:t>반복투여독성시험자료</a:t>
            </a:r>
            <a:r>
              <a:rPr lang="ko-KR" altLang="en-US" sz="1500" b="1" dirty="0"/>
              <a:t> 및 발암성시험에 관한 자료를 제출</a:t>
            </a:r>
            <a:r>
              <a:rPr lang="ko-KR" altLang="en-US" sz="1500" dirty="0"/>
              <a:t>할 필요가 있다</a:t>
            </a:r>
            <a:r>
              <a:rPr lang="en-US" altLang="ko-KR" sz="1500" dirty="0"/>
              <a:t>.</a:t>
            </a:r>
          </a:p>
          <a:p>
            <a:pPr marL="342900" indent="-342900">
              <a:lnSpc>
                <a:spcPct val="170000"/>
              </a:lnSpc>
              <a:buAutoNum type="arabicPeriod"/>
            </a:pPr>
            <a:r>
              <a:rPr lang="ko-KR" altLang="en-US" sz="1500" dirty="0" err="1"/>
              <a:t>반복투여독성시험자료는</a:t>
            </a:r>
            <a:r>
              <a:rPr lang="ko-KR" altLang="en-US" sz="1500" dirty="0"/>
              <a:t> 임상시험단계에 따라 </a:t>
            </a:r>
            <a:r>
              <a:rPr lang="ko-KR" altLang="en-US" sz="1500" dirty="0" err="1"/>
              <a:t>식약처장이</a:t>
            </a:r>
            <a:r>
              <a:rPr lang="ko-KR" altLang="en-US" sz="1500" dirty="0"/>
              <a:t> 정한 </a:t>
            </a:r>
            <a:r>
              <a:rPr lang="en-US" altLang="ko-KR" sz="1500" dirty="0"/>
              <a:t>"</a:t>
            </a:r>
            <a:r>
              <a:rPr lang="ko-KR" altLang="en-US" sz="1500" dirty="0" err="1"/>
              <a:t>의약품의독성시험기준</a:t>
            </a:r>
            <a:r>
              <a:rPr lang="en-US" altLang="ko-KR" sz="1500" dirty="0"/>
              <a:t>"</a:t>
            </a:r>
            <a:r>
              <a:rPr lang="ko-KR" altLang="en-US" sz="1500" dirty="0"/>
              <a:t>에서 정하는 최소투여기간에 해당하는 자료이어야 한다</a:t>
            </a:r>
            <a:r>
              <a:rPr lang="en-US" altLang="ko-KR" sz="1500" dirty="0"/>
              <a:t>. </a:t>
            </a:r>
            <a:r>
              <a:rPr lang="ko-KR" altLang="en-US" sz="1500" dirty="0"/>
              <a:t>다만</a:t>
            </a:r>
            <a:r>
              <a:rPr lang="en-US" altLang="ko-KR" sz="1500" dirty="0"/>
              <a:t>, </a:t>
            </a:r>
            <a:r>
              <a:rPr lang="en-US" altLang="ko-KR" sz="1500" b="1" dirty="0"/>
              <a:t>[</a:t>
            </a:r>
            <a:r>
              <a:rPr lang="ko-KR" altLang="en-US" sz="1500" b="1" dirty="0"/>
              <a:t>항암제의 경우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임상기간동안 독성이 수용할 만하고 임상적 유익성이 나타나는 경우</a:t>
            </a:r>
            <a:r>
              <a:rPr lang="en-US" altLang="ko-KR" sz="1500" b="1" dirty="0"/>
              <a:t>]</a:t>
            </a:r>
            <a:r>
              <a:rPr lang="ko-KR" altLang="en-US" sz="1500" dirty="0"/>
              <a:t>에 한하여 상기규정</a:t>
            </a:r>
            <a:r>
              <a:rPr lang="en-US" altLang="ko-KR" sz="1500" dirty="0"/>
              <a:t>[</a:t>
            </a:r>
            <a:r>
              <a:rPr lang="ko-KR" altLang="en-US" sz="1500" dirty="0"/>
              <a:t>별표 </a:t>
            </a:r>
            <a:r>
              <a:rPr lang="en-US" altLang="ko-KR" sz="1500" dirty="0"/>
              <a:t>5]</a:t>
            </a:r>
            <a:r>
              <a:rPr lang="ko-KR" altLang="en-US" sz="1500" dirty="0"/>
              <a:t>에서 정하고 있는 </a:t>
            </a:r>
            <a:r>
              <a:rPr lang="ko-KR" altLang="en-US" sz="1500" b="1" dirty="0"/>
              <a:t>반복투여독성시험의 최소투여기간을 초과하여 임상시험 투여기간을 설정</a:t>
            </a:r>
            <a:r>
              <a:rPr lang="ko-KR" altLang="en-US" sz="1500" dirty="0"/>
              <a:t>할 수 있다</a:t>
            </a:r>
            <a:r>
              <a:rPr lang="en-US" altLang="ko-KR" sz="1500" dirty="0"/>
              <a:t>.</a:t>
            </a:r>
          </a:p>
          <a:p>
            <a:pPr marL="342900" indent="-342900">
              <a:lnSpc>
                <a:spcPct val="170000"/>
              </a:lnSpc>
              <a:buAutoNum type="arabicPeriod"/>
            </a:pPr>
            <a:r>
              <a:rPr lang="en-US" altLang="ko-KR" sz="1500" b="1" dirty="0"/>
              <a:t>[</a:t>
            </a:r>
            <a:r>
              <a:rPr lang="ko-KR" altLang="en-US" sz="1500" b="1" dirty="0"/>
              <a:t>반복투여독성시험에서 웅성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雄性</a:t>
            </a:r>
            <a:r>
              <a:rPr lang="en-US" altLang="ko-KR" sz="1500" b="1" dirty="0"/>
              <a:t>)</a:t>
            </a:r>
            <a:r>
              <a:rPr lang="ko-KR" altLang="en-US" sz="1500" b="1" dirty="0"/>
              <a:t>생식기관에 대한 검토가 이루어진 경우</a:t>
            </a:r>
            <a:r>
              <a:rPr lang="en-US" altLang="ko-KR" sz="1500" b="1" dirty="0"/>
              <a:t>]</a:t>
            </a:r>
            <a:r>
              <a:rPr lang="ko-KR" altLang="en-US" sz="1500" b="1" dirty="0"/>
              <a:t> </a:t>
            </a:r>
            <a:r>
              <a:rPr lang="ko-KR" altLang="en-US" sz="1500" dirty="0"/>
              <a:t>남성에 대한 제</a:t>
            </a:r>
            <a:r>
              <a:rPr lang="en-US" altLang="ko-KR" sz="1500" dirty="0"/>
              <a:t>1</a:t>
            </a:r>
            <a:r>
              <a:rPr lang="ko-KR" altLang="en-US" sz="1500" dirty="0"/>
              <a:t>상 단계 및 제</a:t>
            </a:r>
            <a:r>
              <a:rPr lang="en-US" altLang="ko-KR" sz="1500" dirty="0"/>
              <a:t>2</a:t>
            </a:r>
            <a:r>
              <a:rPr lang="ko-KR" altLang="en-US" sz="1500" dirty="0"/>
              <a:t>상 단계 임상시험은 </a:t>
            </a:r>
            <a:r>
              <a:rPr lang="ko-KR" altLang="en-US" sz="1500" dirty="0" err="1"/>
              <a:t>웅성생식독성시험자료</a:t>
            </a:r>
            <a:r>
              <a:rPr lang="ko-KR" altLang="en-US" sz="1500" dirty="0"/>
              <a:t> 제출 전에 실시할 수 있으며</a:t>
            </a:r>
            <a:r>
              <a:rPr lang="en-US" altLang="ko-KR" sz="1500" dirty="0"/>
              <a:t>, </a:t>
            </a:r>
            <a:r>
              <a:rPr lang="ko-KR" altLang="en-US" sz="1500" b="1" dirty="0"/>
              <a:t>제</a:t>
            </a:r>
            <a:r>
              <a:rPr lang="en-US" altLang="ko-KR" sz="1500" b="1" dirty="0"/>
              <a:t>3</a:t>
            </a:r>
            <a:r>
              <a:rPr lang="ko-KR" altLang="en-US" sz="1500" b="1" dirty="0"/>
              <a:t>상 단계 임상시험 시작 전까지는 웅성 생식독성시험자료를 제출</a:t>
            </a:r>
            <a:r>
              <a:rPr lang="ko-KR" altLang="en-US" sz="1500" dirty="0"/>
              <a:t>하여야 한다</a:t>
            </a:r>
            <a:r>
              <a:rPr lang="en-US" altLang="ko-KR" sz="1500" dirty="0"/>
              <a:t>.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BFAC1B89-7B26-8551-F815-B9E6C0F9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64072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315AD9-321A-D640-2653-65EAA98F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90000"/>
              </a:lnSpc>
              <a:buFont typeface="+mj-lt"/>
              <a:buAutoNum type="arabicPeriod" startAt="4"/>
            </a:pPr>
            <a:r>
              <a:rPr lang="ko-KR" altLang="en-US" sz="1500" dirty="0"/>
              <a:t>반복투여독성시험에서 자성</a:t>
            </a:r>
            <a:r>
              <a:rPr lang="en-US" altLang="ko-KR" sz="1500" dirty="0"/>
              <a:t>(</a:t>
            </a:r>
            <a:r>
              <a:rPr lang="ko-KR" altLang="en-US" sz="1500" dirty="0"/>
              <a:t>雌性</a:t>
            </a:r>
            <a:r>
              <a:rPr lang="en-US" altLang="ko-KR" sz="1500" dirty="0"/>
              <a:t>)</a:t>
            </a:r>
            <a:r>
              <a:rPr lang="ko-KR" altLang="en-US" sz="1500" dirty="0"/>
              <a:t>생식기관에 대한 평가 등 적절한 검토가 이루어진 경우 </a:t>
            </a:r>
            <a:r>
              <a:rPr lang="ko-KR" altLang="en-US" sz="1500" dirty="0" err="1"/>
              <a:t>영구피임</a:t>
            </a:r>
            <a:r>
              <a:rPr lang="en-US" altLang="ko-KR" sz="1500" dirty="0"/>
              <a:t>, </a:t>
            </a:r>
            <a:r>
              <a:rPr lang="ko-KR" altLang="en-US" sz="1500" dirty="0"/>
              <a:t>폐경기 이후 등 </a:t>
            </a:r>
            <a:r>
              <a:rPr lang="en-US" altLang="ko-KR" sz="1500" b="1" dirty="0"/>
              <a:t>[</a:t>
            </a:r>
            <a:r>
              <a:rPr lang="ko-KR" altLang="en-US" sz="1500" b="1" dirty="0"/>
              <a:t>임신가능성이 없는 여성에 대하여는</a:t>
            </a:r>
            <a:r>
              <a:rPr lang="en-US" altLang="ko-KR" sz="1500" b="1" dirty="0"/>
              <a:t>]</a:t>
            </a:r>
            <a:r>
              <a:rPr lang="ko-KR" altLang="en-US" sz="1500" b="1" dirty="0"/>
              <a:t> </a:t>
            </a:r>
            <a:r>
              <a:rPr lang="ko-KR" altLang="en-US" sz="1500" b="1" dirty="0" err="1"/>
              <a:t>생식ㆍ발생독성시험자료</a:t>
            </a:r>
            <a:r>
              <a:rPr lang="ko-KR" altLang="en-US" sz="1500" b="1" dirty="0"/>
              <a:t> 없이 임상시험을 실시</a:t>
            </a:r>
            <a:r>
              <a:rPr lang="ko-KR" altLang="en-US" sz="1500" dirty="0"/>
              <a:t>할 수 있으며</a:t>
            </a:r>
            <a:r>
              <a:rPr lang="en-US" altLang="ko-KR" sz="1500" dirty="0"/>
              <a:t>, </a:t>
            </a:r>
            <a:r>
              <a:rPr lang="ko-KR" altLang="en-US" sz="1500" b="1" dirty="0"/>
              <a:t>제</a:t>
            </a:r>
            <a:r>
              <a:rPr lang="en-US" altLang="ko-KR" sz="1500" b="1" dirty="0"/>
              <a:t>3</a:t>
            </a:r>
            <a:r>
              <a:rPr lang="ko-KR" altLang="en-US" sz="1500" b="1" dirty="0"/>
              <a:t>상 단계 임상시험 시작전까지는 자성 생식독성시험자료를 제출</a:t>
            </a:r>
            <a:r>
              <a:rPr lang="ko-KR" altLang="en-US" sz="1500" dirty="0"/>
              <a:t>하여야 한다</a:t>
            </a:r>
            <a:r>
              <a:rPr lang="en-US" altLang="ko-KR" sz="1500" dirty="0"/>
              <a:t>.  </a:t>
            </a:r>
          </a:p>
          <a:p>
            <a:pPr marL="342900" indent="-342900">
              <a:lnSpc>
                <a:spcPct val="190000"/>
              </a:lnSpc>
              <a:buFont typeface="+mj-lt"/>
              <a:buAutoNum type="arabicPeriod" startAt="4"/>
            </a:pPr>
            <a:r>
              <a:rPr lang="ko-KR" altLang="en-US" sz="1500" dirty="0"/>
              <a:t>유전독성시험자료 중 </a:t>
            </a:r>
            <a:r>
              <a:rPr lang="ko-KR" altLang="en-US" sz="1500" b="1" dirty="0"/>
              <a:t>시험관내</a:t>
            </a:r>
            <a:r>
              <a:rPr lang="en-US" altLang="ko-KR" sz="1500" b="1" dirty="0"/>
              <a:t>(in vitro) </a:t>
            </a:r>
            <a:r>
              <a:rPr lang="ko-KR" altLang="en-US" sz="1500" b="1" dirty="0"/>
              <a:t>돌연변이 및 염색체손상시험</a:t>
            </a:r>
            <a:r>
              <a:rPr lang="ko-KR" altLang="en-US" sz="1500" dirty="0"/>
              <a:t>은 </a:t>
            </a:r>
            <a:r>
              <a:rPr lang="ko-KR" altLang="en-US" sz="1500" u="sng" dirty="0"/>
              <a:t>제</a:t>
            </a:r>
            <a:r>
              <a:rPr lang="en-US" altLang="ko-KR" sz="1500" u="sng" dirty="0"/>
              <a:t>1</a:t>
            </a:r>
            <a:r>
              <a:rPr lang="ko-KR" altLang="en-US" sz="1500" u="sng" dirty="0"/>
              <a:t>상 단계 임상시험 전</a:t>
            </a:r>
            <a:r>
              <a:rPr lang="ko-KR" altLang="en-US" sz="1500" dirty="0"/>
              <a:t>에 제출하고</a:t>
            </a:r>
            <a:r>
              <a:rPr lang="en-US" altLang="ko-KR" sz="1500" dirty="0"/>
              <a:t>, </a:t>
            </a:r>
            <a:r>
              <a:rPr lang="ko-KR" altLang="en-US" sz="1500" dirty="0"/>
              <a:t>만약 시험결과가 </a:t>
            </a:r>
            <a:r>
              <a:rPr lang="en-US" altLang="ko-KR" sz="1500" b="1" dirty="0"/>
              <a:t>[</a:t>
            </a:r>
            <a:r>
              <a:rPr lang="ko-KR" altLang="en-US" sz="1500" b="1" dirty="0" err="1"/>
              <a:t>의양성</a:t>
            </a:r>
            <a:r>
              <a:rPr lang="ko-KR" altLang="en-US" sz="1500" b="1" dirty="0"/>
              <a:t> 또는 양성</a:t>
            </a:r>
            <a:r>
              <a:rPr lang="en-US" altLang="ko-KR" sz="1500" b="1" dirty="0"/>
              <a:t>]</a:t>
            </a:r>
            <a:r>
              <a:rPr lang="ko-KR" altLang="en-US" sz="1500" dirty="0"/>
              <a:t>으로 나타났을 경우에는 </a:t>
            </a:r>
            <a:r>
              <a:rPr lang="ko-KR" altLang="en-US" sz="1500" b="1" dirty="0"/>
              <a:t>생체내</a:t>
            </a:r>
            <a:r>
              <a:rPr lang="en-US" altLang="ko-KR" sz="1500" b="1" dirty="0"/>
              <a:t>(in vivo) </a:t>
            </a:r>
            <a:r>
              <a:rPr lang="ko-KR" altLang="en-US" sz="1500" b="1" dirty="0" err="1"/>
              <a:t>소핵시험</a:t>
            </a:r>
            <a:r>
              <a:rPr lang="ko-KR" altLang="en-US" sz="1500" b="1" dirty="0"/>
              <a:t> 자료를 제</a:t>
            </a:r>
            <a:r>
              <a:rPr lang="en-US" altLang="ko-KR" sz="1500" b="1" dirty="0"/>
              <a:t>1</a:t>
            </a:r>
            <a:r>
              <a:rPr lang="ko-KR" altLang="en-US" sz="1500" b="1" dirty="0"/>
              <a:t>상 단계 임상시험 전에 제출</a:t>
            </a:r>
            <a:r>
              <a:rPr lang="ko-KR" altLang="en-US" sz="1500" dirty="0"/>
              <a:t>하여야 한다</a:t>
            </a:r>
            <a:r>
              <a:rPr lang="en-US" altLang="ko-KR" sz="1500" dirty="0"/>
              <a:t>. </a:t>
            </a:r>
            <a:r>
              <a:rPr lang="ko-KR" altLang="en-US" sz="1500" dirty="0"/>
              <a:t>그러나</a:t>
            </a:r>
            <a:r>
              <a:rPr lang="en-US" altLang="ko-KR" sz="1500" dirty="0"/>
              <a:t>, </a:t>
            </a:r>
            <a:r>
              <a:rPr lang="ko-KR" altLang="en-US" sz="1500" dirty="0"/>
              <a:t>시험결과가 </a:t>
            </a:r>
            <a:r>
              <a:rPr lang="en-US" altLang="ko-KR" sz="1500" b="1" dirty="0"/>
              <a:t>[</a:t>
            </a:r>
            <a:r>
              <a:rPr lang="ko-KR" altLang="en-US" sz="1500" b="1" dirty="0"/>
              <a:t>음성</a:t>
            </a:r>
            <a:r>
              <a:rPr lang="en-US" altLang="ko-KR" sz="1500" b="1" dirty="0"/>
              <a:t>]</a:t>
            </a:r>
            <a:r>
              <a:rPr lang="ko-KR" altLang="en-US" sz="1500" dirty="0"/>
              <a:t>으로 나타났을 경우에는 </a:t>
            </a:r>
            <a:r>
              <a:rPr lang="ko-KR" altLang="en-US" sz="1500" b="1" dirty="0"/>
              <a:t>생체내</a:t>
            </a:r>
            <a:r>
              <a:rPr lang="en-US" altLang="ko-KR" sz="1500" b="1" dirty="0"/>
              <a:t>(in vivo) </a:t>
            </a:r>
            <a:r>
              <a:rPr lang="ko-KR" altLang="en-US" sz="1500" b="1" dirty="0" err="1"/>
              <a:t>소핵시험은</a:t>
            </a:r>
            <a:r>
              <a:rPr lang="ko-KR" altLang="en-US" sz="1500" b="1" dirty="0"/>
              <a:t> 제</a:t>
            </a:r>
            <a:r>
              <a:rPr lang="en-US" altLang="ko-KR" sz="1500" b="1" dirty="0"/>
              <a:t>2</a:t>
            </a:r>
            <a:r>
              <a:rPr lang="ko-KR" altLang="en-US" sz="1500" b="1" dirty="0"/>
              <a:t>상 단계 임상시험 전까지 제출</a:t>
            </a:r>
            <a:r>
              <a:rPr lang="ko-KR" altLang="en-US" sz="1500" dirty="0"/>
              <a:t>하여야 한다</a:t>
            </a:r>
            <a:r>
              <a:rPr lang="en-US" altLang="ko-KR" sz="1500" dirty="0"/>
              <a:t>.</a:t>
            </a:r>
          </a:p>
          <a:p>
            <a:pPr marL="342900" indent="-342900">
              <a:lnSpc>
                <a:spcPct val="190000"/>
              </a:lnSpc>
              <a:buFont typeface="+mj-lt"/>
              <a:buAutoNum type="arabicPeriod" startAt="4"/>
            </a:pPr>
            <a:r>
              <a:rPr lang="en-US" altLang="ko-KR" sz="1500" b="1" dirty="0"/>
              <a:t>[</a:t>
            </a:r>
            <a:r>
              <a:rPr lang="ko-KR" altLang="en-US" sz="1500" b="1" dirty="0"/>
              <a:t>대상환자군에 대한 특별한 우려가 없다면</a:t>
            </a:r>
            <a:r>
              <a:rPr lang="en-US" altLang="ko-KR" sz="1500" b="1" dirty="0"/>
              <a:t>]</a:t>
            </a:r>
            <a:r>
              <a:rPr lang="en-US" altLang="ko-KR" sz="1500" dirty="0"/>
              <a:t>, </a:t>
            </a:r>
            <a:r>
              <a:rPr lang="ko-KR" altLang="en-US" sz="1500" dirty="0"/>
              <a:t>일반적으로 </a:t>
            </a:r>
            <a:r>
              <a:rPr lang="ko-KR" altLang="en-US" sz="1500" b="1" dirty="0"/>
              <a:t>발암성시험자료 없이 임상시험을 실시</a:t>
            </a:r>
            <a:r>
              <a:rPr lang="ko-KR" altLang="en-US" sz="1500" dirty="0"/>
              <a:t>할 수 있다</a:t>
            </a:r>
            <a:r>
              <a:rPr lang="en-US" altLang="ko-KR" sz="1500" dirty="0"/>
              <a:t>.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6A58B30B-6DA0-93D5-2E2D-8C84C408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98084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315AD9-321A-D640-2653-65EAA98F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sz="1800" dirty="0"/>
              <a:t>7. </a:t>
            </a:r>
            <a:r>
              <a:rPr lang="ko-KR" altLang="en-US" sz="1800" dirty="0"/>
              <a:t>기타 독성시험자료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500" dirty="0"/>
              <a:t>(1) </a:t>
            </a:r>
            <a:r>
              <a:rPr lang="ko-KR" altLang="en-US" sz="1500" b="1" dirty="0"/>
              <a:t>국소독성시험</a:t>
            </a:r>
            <a:r>
              <a:rPr lang="ko-KR" altLang="en-US" sz="1500" dirty="0"/>
              <a:t> </a:t>
            </a:r>
            <a:r>
              <a:rPr lang="en-US" altLang="ko-KR" sz="1500" dirty="0"/>
              <a:t>: </a:t>
            </a:r>
            <a:r>
              <a:rPr lang="ko-KR" altLang="en-US" sz="1500" u="sng" dirty="0"/>
              <a:t>피부 또는 점막에 직접 적용</a:t>
            </a:r>
            <a:r>
              <a:rPr lang="ko-KR" altLang="en-US" sz="1500" dirty="0"/>
              <a:t>되거나 </a:t>
            </a:r>
            <a:r>
              <a:rPr lang="ko-KR" altLang="en-US" sz="1500" u="sng" dirty="0"/>
              <a:t>직접 적용되지 아니하더라도 쉽게 접촉될 수 있는 의약품</a:t>
            </a:r>
            <a:r>
              <a:rPr lang="ko-KR" altLang="en-US" sz="1500" dirty="0"/>
              <a:t>의 경우 제출하여야 한다</a:t>
            </a:r>
            <a:r>
              <a:rPr lang="en-US" altLang="ko-KR" sz="1500" dirty="0"/>
              <a:t>. </a:t>
            </a:r>
            <a:r>
              <a:rPr lang="ko-KR" altLang="en-US" sz="1500" dirty="0"/>
              <a:t>다만</a:t>
            </a:r>
            <a:r>
              <a:rPr lang="en-US" altLang="ko-KR" sz="1500" dirty="0"/>
              <a:t>, </a:t>
            </a:r>
            <a:r>
              <a:rPr lang="ko-KR" altLang="en-US" sz="1500" dirty="0"/>
              <a:t>점막자극시험은 다른 독성시험의 일부분으로 실시할 수 있다</a:t>
            </a:r>
            <a:r>
              <a:rPr lang="en-US" altLang="ko-KR" sz="1500" dirty="0"/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500" dirty="0"/>
              <a:t>(2) </a:t>
            </a:r>
            <a:r>
              <a:rPr lang="ko-KR" altLang="en-US" sz="1500" b="1" dirty="0"/>
              <a:t>의존성시험</a:t>
            </a:r>
            <a:r>
              <a:rPr lang="ko-KR" altLang="en-US" sz="1500" dirty="0"/>
              <a:t> </a:t>
            </a:r>
            <a:r>
              <a:rPr lang="en-US" altLang="ko-KR" sz="1500" dirty="0"/>
              <a:t>: </a:t>
            </a:r>
            <a:r>
              <a:rPr lang="ko-KR" altLang="en-US" sz="1500" dirty="0"/>
              <a:t>약리학적으로 </a:t>
            </a:r>
            <a:r>
              <a:rPr lang="ko-KR" altLang="en-US" sz="1500" u="sng" dirty="0"/>
              <a:t>중추신경계에 작용하는 의약품</a:t>
            </a:r>
            <a:r>
              <a:rPr lang="ko-KR" altLang="en-US" sz="1500" dirty="0"/>
              <a:t> 또는 주작용이 말초성이라도 </a:t>
            </a:r>
            <a:r>
              <a:rPr lang="ko-KR" altLang="en-US" sz="1500" u="sng" dirty="0"/>
              <a:t>부작용으로서 명백히 중추신경계에 영향을 미치는 의약품</a:t>
            </a:r>
            <a:r>
              <a:rPr lang="ko-KR" altLang="en-US" sz="1500" dirty="0"/>
              <a:t>의 경우에 한하여 제출하여야 한다</a:t>
            </a:r>
            <a:r>
              <a:rPr lang="en-US" altLang="ko-KR" sz="1500" dirty="0"/>
              <a:t>. </a:t>
            </a:r>
            <a:r>
              <a:rPr lang="ko-KR" altLang="en-US" sz="1500" dirty="0"/>
              <a:t>다만</a:t>
            </a:r>
            <a:r>
              <a:rPr lang="en-US" altLang="ko-KR" sz="1500" dirty="0"/>
              <a:t>, </a:t>
            </a:r>
            <a:r>
              <a:rPr lang="ko-KR" altLang="en-US" sz="1500" dirty="0"/>
              <a:t>종래 의존성이 없는 것으로 알려진 다음 계열의 의약품과 화학구조</a:t>
            </a:r>
            <a:r>
              <a:rPr lang="en-US" altLang="ko-KR" sz="1500" dirty="0"/>
              <a:t>, </a:t>
            </a:r>
            <a:r>
              <a:rPr lang="ko-KR" altLang="en-US" sz="1500" dirty="0"/>
              <a:t>약리작용 및 사용목적이 이질적이지 않다고 판단되는 의약품은 제외한다</a:t>
            </a:r>
            <a:r>
              <a:rPr lang="en-US" altLang="ko-KR" sz="1500" dirty="0"/>
              <a:t>.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ko-KR" altLang="en-US" sz="1400" dirty="0"/>
              <a:t>가</a:t>
            </a:r>
            <a:r>
              <a:rPr lang="en-US" altLang="ko-KR" sz="1400" dirty="0"/>
              <a:t>. Chlorpromazine, Haloperidol, Reserpine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ko-KR" altLang="en-US" sz="1400" dirty="0"/>
              <a:t>나</a:t>
            </a:r>
            <a:r>
              <a:rPr lang="en-US" altLang="ko-KR" sz="1400" dirty="0"/>
              <a:t>. Imipramine, Amitriptyline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ko-KR" altLang="en-US" sz="1400" dirty="0"/>
              <a:t>다</a:t>
            </a:r>
            <a:r>
              <a:rPr lang="en-US" altLang="ko-KR" sz="1400" dirty="0"/>
              <a:t>. Aspirin, Aminophylline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ko-KR" altLang="en-US" sz="1400" dirty="0"/>
              <a:t>라</a:t>
            </a:r>
            <a:r>
              <a:rPr lang="en-US" altLang="ko-KR" sz="1400" dirty="0"/>
              <a:t>. Indomethacin, </a:t>
            </a:r>
            <a:r>
              <a:rPr lang="en-US" altLang="ko-KR" sz="1400" dirty="0" err="1"/>
              <a:t>Flufenamic</a:t>
            </a:r>
            <a:r>
              <a:rPr lang="en-US" altLang="ko-KR" sz="1400" dirty="0"/>
              <a:t> acid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ko-KR" altLang="en-US" sz="1400" dirty="0"/>
              <a:t>마</a:t>
            </a:r>
            <a:r>
              <a:rPr lang="en-US" altLang="ko-KR" sz="1400" dirty="0"/>
              <a:t>. Camphor, Picrotoxin, </a:t>
            </a:r>
            <a:r>
              <a:rPr lang="en-US" altLang="ko-KR" sz="1400" dirty="0" err="1"/>
              <a:t>Pentylenetetrazole</a:t>
            </a:r>
            <a:r>
              <a:rPr lang="en-US" altLang="ko-KR" sz="1400" dirty="0"/>
              <a:t>, Strychnine 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D16B328-61F8-22BC-04CD-6916D6C7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40096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315AD9-321A-D640-2653-65EAA98F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500" dirty="0"/>
              <a:t>(3) </a:t>
            </a:r>
            <a:r>
              <a:rPr lang="ko-KR" altLang="en-US" sz="1500" b="1" dirty="0" err="1"/>
              <a:t>항원성</a:t>
            </a:r>
            <a:r>
              <a:rPr lang="en-US" altLang="ko-KR" sz="1500" b="1" dirty="0"/>
              <a:t>: </a:t>
            </a:r>
            <a:r>
              <a:rPr lang="ko-KR" altLang="en-US" sz="1500" dirty="0"/>
              <a:t>전신적으로 투여되는 약물로서 </a:t>
            </a:r>
            <a:r>
              <a:rPr lang="ko-KR" altLang="en-US" sz="1500" u="sng" dirty="0"/>
              <a:t>고분자물질</a:t>
            </a:r>
            <a:r>
              <a:rPr lang="en-US" altLang="ko-KR" sz="1500" u="sng" dirty="0"/>
              <a:t>, </a:t>
            </a:r>
            <a:r>
              <a:rPr lang="ko-KR" altLang="en-US" sz="1500" u="sng" dirty="0"/>
              <a:t>단백성의약품</a:t>
            </a:r>
            <a:r>
              <a:rPr lang="ko-KR" altLang="en-US" sz="1500" dirty="0"/>
              <a:t>인 경우와 </a:t>
            </a:r>
            <a:r>
              <a:rPr lang="ko-KR" altLang="en-US" sz="1500" dirty="0" err="1"/>
              <a:t>저분자</a:t>
            </a:r>
            <a:r>
              <a:rPr lang="ko-KR" altLang="en-US" sz="1500" dirty="0"/>
              <a:t> 물질이라 하더라도 </a:t>
            </a:r>
            <a:r>
              <a:rPr lang="ko-KR" altLang="en-US" sz="1500" u="sng" dirty="0" err="1"/>
              <a:t>합텐으로서</a:t>
            </a:r>
            <a:r>
              <a:rPr lang="ko-KR" altLang="en-US" sz="1500" u="sng" dirty="0"/>
              <a:t> 작용할 가능성이 있는</a:t>
            </a:r>
            <a:r>
              <a:rPr lang="ko-KR" altLang="en-US" sz="1500" dirty="0"/>
              <a:t> 경우 </a:t>
            </a:r>
            <a:r>
              <a:rPr lang="en-US" altLang="ko-KR" sz="1500" dirty="0"/>
              <a:t>(</a:t>
            </a:r>
            <a:r>
              <a:rPr lang="ko-KR" altLang="en-US" sz="1500" dirty="0"/>
              <a:t>예</a:t>
            </a:r>
            <a:r>
              <a:rPr lang="en-US" altLang="ko-KR" sz="1500" dirty="0"/>
              <a:t>; </a:t>
            </a:r>
            <a:r>
              <a:rPr lang="ko-KR" altLang="en-US" sz="1500" dirty="0"/>
              <a:t>페니실린</a:t>
            </a:r>
            <a:r>
              <a:rPr lang="en-US" altLang="ko-KR" sz="1500" dirty="0"/>
              <a:t>, </a:t>
            </a:r>
            <a:r>
              <a:rPr lang="ko-KR" altLang="en-US" sz="1500" dirty="0" err="1"/>
              <a:t>설폰아마이드계</a:t>
            </a:r>
            <a:r>
              <a:rPr lang="en-US" altLang="ko-KR" sz="1500" dirty="0"/>
              <a:t>) </a:t>
            </a:r>
            <a:r>
              <a:rPr lang="ko-KR" altLang="en-US" sz="1500" dirty="0" err="1"/>
              <a:t>항원성</a:t>
            </a:r>
            <a:r>
              <a:rPr lang="ko-KR" altLang="en-US" sz="1500" dirty="0"/>
              <a:t> 시험을 실시한다</a:t>
            </a:r>
            <a:r>
              <a:rPr lang="en-US" altLang="ko-KR" sz="1500" dirty="0"/>
              <a:t>. </a:t>
            </a:r>
            <a:r>
              <a:rPr lang="ko-KR" altLang="en-US" sz="1500" u="sng" dirty="0"/>
              <a:t>피부 외용제</a:t>
            </a:r>
            <a:r>
              <a:rPr lang="ko-KR" altLang="en-US" sz="1500" dirty="0"/>
              <a:t>의 경우는 피부 감작성시험을 실시한다</a:t>
            </a:r>
            <a:r>
              <a:rPr lang="en-US" altLang="ko-KR" sz="1500" dirty="0"/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500" dirty="0"/>
              <a:t>(4) </a:t>
            </a:r>
            <a:r>
              <a:rPr lang="ko-KR" altLang="en-US" sz="1500" b="1" dirty="0"/>
              <a:t>면역독성시험</a:t>
            </a:r>
            <a:r>
              <a:rPr lang="en-US" altLang="ko-KR" sz="1500" b="1" dirty="0"/>
              <a:t>: </a:t>
            </a:r>
            <a:r>
              <a:rPr lang="ko-KR" altLang="en-US" sz="1500" dirty="0"/>
              <a:t>반복투여독성시험 결과 면역계에 이상이 없는 경우 면제할 수 있다</a:t>
            </a:r>
            <a:r>
              <a:rPr lang="en-US" altLang="ko-KR" sz="15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8"/>
            </a:pPr>
            <a:r>
              <a:rPr lang="ko-KR" altLang="en-US" sz="1800" dirty="0"/>
              <a:t>한약</a:t>
            </a:r>
            <a:r>
              <a:rPr lang="en-US" altLang="ko-KR" sz="1800" dirty="0"/>
              <a:t>(</a:t>
            </a:r>
            <a:r>
              <a:rPr lang="ko-KR" altLang="en-US" sz="1800" dirty="0"/>
              <a:t>생약</a:t>
            </a:r>
            <a:r>
              <a:rPr lang="en-US" altLang="ko-KR" sz="1800" dirty="0"/>
              <a:t>)</a:t>
            </a:r>
            <a:r>
              <a:rPr lang="ko-KR" altLang="en-US" sz="1800" dirty="0"/>
              <a:t>제제는 </a:t>
            </a:r>
            <a:r>
              <a:rPr lang="en-US" altLang="ko-KR" sz="1800" dirty="0"/>
              <a:t>"○"</a:t>
            </a:r>
            <a:r>
              <a:rPr lang="ko-KR" altLang="en-US" sz="1800" dirty="0"/>
              <a:t>인 경우에도 시험이 불가능하거나 실시함이 무의미하다고 인정되는 경우 또는 문헌자료 등을 근거로 해당 </a:t>
            </a:r>
            <a:r>
              <a:rPr lang="ko-KR" altLang="en-US" sz="1800" dirty="0" err="1"/>
              <a:t>비임상시험자료의</a:t>
            </a:r>
            <a:r>
              <a:rPr lang="ko-KR" altLang="en-US" sz="1800" dirty="0"/>
              <a:t> 일부 또는 전부를 면제할 수 있다</a:t>
            </a:r>
            <a:r>
              <a:rPr lang="en-US" altLang="ko-KR" sz="1800" dirty="0"/>
              <a:t>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8"/>
            </a:pPr>
            <a:r>
              <a:rPr lang="ko-KR" altLang="en-US" sz="1800" dirty="0"/>
              <a:t>방사성의약품의 경우 독성에 관한 자료 중 </a:t>
            </a:r>
            <a:r>
              <a:rPr lang="en-US" altLang="ko-KR" sz="1800" dirty="0"/>
              <a:t>"○"</a:t>
            </a:r>
            <a:r>
              <a:rPr lang="ko-KR" altLang="en-US" sz="1800" dirty="0"/>
              <a:t>인 경우에도 시험이 불가능하거나 실시함이 무의미하다고 인정되는 경우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단회독성시험을</a:t>
            </a:r>
            <a:r>
              <a:rPr lang="ko-KR" altLang="en-US" sz="1800" dirty="0"/>
              <a:t> 제외한 독성시험자료의 일부를 면제할 수 있다</a:t>
            </a:r>
            <a:r>
              <a:rPr lang="en-US" altLang="ko-KR" sz="1800" dirty="0"/>
              <a:t>.</a:t>
            </a:r>
            <a:endParaRPr lang="ko-KR" altLang="en-US" sz="1800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A61502CD-76CB-606F-6A6B-E40E8B0F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2. 1</a:t>
            </a:r>
            <a:r>
              <a:rPr lang="ko-KR" altLang="en-US" sz="3200" dirty="0"/>
              <a:t>상 임상 신청을 위한 </a:t>
            </a:r>
            <a:r>
              <a:rPr lang="ko-KR" altLang="en-US" sz="3200" dirty="0" err="1"/>
              <a:t>비임상시험자료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80096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0D78BE-1882-209F-FEE7-121F398E2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미국 </a:t>
            </a:r>
            <a:r>
              <a:rPr lang="en-US" altLang="ko-KR" sz="3200" dirty="0"/>
              <a:t>FDA</a:t>
            </a:r>
            <a:r>
              <a:rPr lang="ko-KR" altLang="en-US" sz="3200" dirty="0"/>
              <a:t>의 구조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ADA628A-3109-6528-C92F-A6ED460E0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42515"/>
            <a:ext cx="9935276" cy="551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0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35E7A2-8608-78A5-AEA0-DB782395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302020204030204"/>
                <a:ea typeface="맑은 고딕" panose="020B0503020000020004" pitchFamily="50" charset="-127"/>
                <a:cs typeface="+mj-cs"/>
              </a:rPr>
              <a:t>미국 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302020204030204"/>
                <a:ea typeface="맑은 고딕" panose="020B0503020000020004" pitchFamily="50" charset="-127"/>
                <a:cs typeface="+mj-cs"/>
              </a:rPr>
              <a:t>FDA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302020204030204"/>
                <a:ea typeface="맑은 고딕" panose="020B0503020000020004" pitchFamily="50" charset="-127"/>
                <a:cs typeface="+mj-cs"/>
              </a:rPr>
              <a:t>의 구조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9B9FE1-8214-3038-B2AF-FB855AD50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008"/>
            <a:ext cx="9489141" cy="4817222"/>
          </a:xfrm>
        </p:spPr>
        <p:txBody>
          <a:bodyPr>
            <a:noAutofit/>
          </a:bodyPr>
          <a:lstStyle/>
          <a:p>
            <a:pPr algn="l"/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Center for Biologics Evaluation and Research</a:t>
            </a:r>
          </a:p>
          <a:p>
            <a:pPr lvl="1"/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혈액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백신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조직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세포 및 유전자 치료 등 </a:t>
            </a:r>
            <a:r>
              <a:rPr lang="ko-KR" altLang="en-US" sz="16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생물학적 제품</a:t>
            </a:r>
            <a:r>
              <a:rPr lang="ko-KR" altLang="en-US" sz="16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에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대한  규제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관리</a:t>
            </a:r>
            <a:endParaRPr lang="en-US" altLang="ko-KR" sz="16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Center for Devices and Radiological Health</a:t>
            </a:r>
          </a:p>
          <a:p>
            <a:pPr lvl="1"/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의료기기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의 성능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품질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안정성 평가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승인</a:t>
            </a:r>
            <a:endParaRPr lang="en-US" altLang="ko-KR" sz="1600" dirty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lvl="1"/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방사선 기술</a:t>
            </a:r>
            <a:r>
              <a:rPr lang="en-US" altLang="ko-KR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장치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의 안전성 평가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규제</a:t>
            </a:r>
            <a:endParaRPr lang="en-US" altLang="ko-KR" sz="1600" dirty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algn="l"/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Center for Drug Evaluation and Research</a:t>
            </a:r>
          </a:p>
          <a:p>
            <a:pPr marL="685800" marR="0" lvl="1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의약품의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승인 절차 검토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효능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안전성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Georgia" panose="02040502050405020303" pitchFamily="18" charset="0"/>
                <a:ea typeface="맑은 고딕" panose="020B0503020000020004" pitchFamily="50" charset="-127"/>
                <a:cs typeface="+mn-cs"/>
              </a:rPr>
              <a:t>품질 평가</a:t>
            </a:r>
            <a:endParaRPr lang="en-US" altLang="ko-KR" sz="2000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Center for Food Safety and Applied Nutrition</a:t>
            </a:r>
          </a:p>
          <a:p>
            <a:pPr lvl="1"/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식품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의 안전성과 </a:t>
            </a:r>
            <a:r>
              <a:rPr lang="ko-KR" altLang="en-US" sz="1600" dirty="0" err="1">
                <a:solidFill>
                  <a:srgbClr val="333333"/>
                </a:solidFill>
                <a:latin typeface="Georgia" panose="02040502050405020303" pitchFamily="18" charset="0"/>
              </a:rPr>
              <a:t>영양성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 평가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규제</a:t>
            </a:r>
            <a:endParaRPr lang="en-US" altLang="ko-KR" sz="1600" dirty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algn="l"/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Center for Tobacco Products</a:t>
            </a:r>
          </a:p>
          <a:p>
            <a:pPr lvl="1"/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담배 제품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의</a:t>
            </a:r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제조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유통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마케팅 규제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가족 흡연 예방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b="1" dirty="0">
                <a:solidFill>
                  <a:srgbClr val="333333"/>
                </a:solidFill>
                <a:latin typeface="Georgia" panose="02040502050405020303" pitchFamily="18" charset="0"/>
              </a:rPr>
              <a:t>담배 통제법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시행</a:t>
            </a:r>
            <a:endParaRPr lang="en-US" altLang="ko-KR" sz="16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Center for Veterinary Medicine</a:t>
            </a:r>
          </a:p>
          <a:p>
            <a:pPr lvl="1"/>
            <a:r>
              <a:rPr lang="ko-KR" altLang="en-US" sz="1600" b="1" i="0" dirty="0">
                <a:solidFill>
                  <a:srgbClr val="111111"/>
                </a:solidFill>
                <a:effectLst/>
                <a:latin typeface="-apple-system"/>
              </a:rPr>
              <a:t>동물에게 제공될 </a:t>
            </a:r>
            <a:r>
              <a:rPr lang="ko-KR" altLang="en-US" sz="1600" i="0" dirty="0">
                <a:solidFill>
                  <a:srgbClr val="111111"/>
                </a:solidFill>
                <a:effectLst/>
                <a:latin typeface="-apple-system"/>
              </a:rPr>
              <a:t>식품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-apple-system"/>
              </a:rPr>
              <a:t>,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-apple-system"/>
              </a:rPr>
              <a:t>식품 첨가물 및 의약품의 제조 및 유통을 규제하고 관리</a:t>
            </a:r>
            <a:endParaRPr lang="en-US" altLang="ko-KR" sz="1600" dirty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Oncology Center of Excellence</a:t>
            </a:r>
          </a:p>
          <a:p>
            <a:pPr lvl="1"/>
            <a:r>
              <a:rPr lang="ko-KR" altLang="en-US" sz="16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암환자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를 위한 의약품의 개발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규제</a:t>
            </a:r>
            <a:endParaRPr lang="en-US" altLang="ko-KR" sz="20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9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35E7A2-8608-78A5-AEA0-DB782395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302020204030204"/>
                <a:ea typeface="맑은 고딕" panose="020B0503020000020004" pitchFamily="50" charset="-127"/>
                <a:cs typeface="+mj-cs"/>
              </a:rPr>
              <a:t>미국 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302020204030204"/>
                <a:ea typeface="맑은 고딕" panose="020B0503020000020004" pitchFamily="50" charset="-127"/>
                <a:cs typeface="+mj-cs"/>
              </a:rPr>
              <a:t>FDA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302020204030204"/>
                <a:ea typeface="맑은 고딕" panose="020B0503020000020004" pitchFamily="50" charset="-127"/>
                <a:cs typeface="+mj-cs"/>
              </a:rPr>
              <a:t>의 구조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9B9FE1-8214-3038-B2AF-FB855AD50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Regulatory Affairs			: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규제 업무 지원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감독</a:t>
            </a:r>
            <a:endParaRPr lang="en-US" altLang="ko-KR" sz="20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Clinical Policy and Programs		: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임상 정책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프로그램 개발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관리</a:t>
            </a:r>
            <a:endParaRPr lang="en-US" altLang="ko-KR" sz="20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External Affairs			: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외부 의사 소통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공공 정보 전달</a:t>
            </a:r>
            <a:endParaRPr lang="en-US" altLang="ko-KR" sz="2000" dirty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Food Policy and Response		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: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식품 정책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응답 관리</a:t>
            </a:r>
            <a:endParaRPr lang="en-US" altLang="ko-KR" sz="20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Minority Health and Health Equity	: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소수민족 건강</a:t>
            </a:r>
            <a: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건강 평등 촉진</a:t>
            </a:r>
            <a:endParaRPr lang="en-US" altLang="ko-KR" sz="20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Operations				: </a:t>
            </a:r>
            <a:r>
              <a:rPr lang="ko-KR" alt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운영 업무 관리</a:t>
            </a:r>
            <a:endParaRPr lang="en-US" altLang="ko-KR" sz="20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Policy, Legislation, International Affairs	</a:t>
            </a: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the Chief Scientist (National Center for Toxicological Research)</a:t>
            </a:r>
          </a:p>
          <a:p>
            <a:pPr algn="l">
              <a:lnSpc>
                <a:spcPct val="100000"/>
              </a:lnSpc>
            </a:pPr>
            <a:r>
              <a:rPr lang="en-US" altLang="ko-KR" sz="2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Office of Women’s Health			: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여성 건강 관련 정책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프로그램 개발</a:t>
            </a:r>
            <a:r>
              <a:rPr lang="en-US" altLang="ko-KR" sz="1600" dirty="0">
                <a:solidFill>
                  <a:srgbClr val="333333"/>
                </a:solidFill>
                <a:latin typeface="Georgia" panose="02040502050405020303" pitchFamily="18" charset="0"/>
              </a:rPr>
              <a:t>, </a:t>
            </a:r>
            <a:r>
              <a:rPr lang="ko-KR" altLang="en-US" sz="1600" dirty="0">
                <a:solidFill>
                  <a:srgbClr val="333333"/>
                </a:solidFill>
                <a:latin typeface="Georgia" panose="02040502050405020303" pitchFamily="18" charset="0"/>
              </a:rPr>
              <a:t>관리</a:t>
            </a:r>
            <a:br>
              <a:rPr lang="en-US" altLang="ko-KR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1172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F5E1FB-91AF-EE21-6E29-C87695ABE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Office of clinical pharmacology</a:t>
            </a:r>
            <a:endParaRPr lang="ko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5A69B5-2142-DAA8-4304-28507BBC5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76245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CDER(Center for drug evaluation and research) </a:t>
            </a:r>
          </a:p>
          <a:p>
            <a:pPr marL="0" indent="0">
              <a:buNone/>
            </a:pPr>
            <a:r>
              <a:rPr lang="en-US" altLang="ko-KR" sz="2400" dirty="0"/>
              <a:t>   &gt; office of translational sciences</a:t>
            </a:r>
          </a:p>
          <a:p>
            <a:pPr marL="0" indent="0">
              <a:buNone/>
            </a:pPr>
            <a:r>
              <a:rPr lang="en-US" altLang="ko-KR" sz="2400" dirty="0"/>
              <a:t>     &gt; </a:t>
            </a:r>
            <a:r>
              <a:rPr lang="en-US" altLang="ko-KR" sz="2400" b="1" dirty="0"/>
              <a:t>office of clinical pharmacology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443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F5E1FB-91AF-EE21-6E29-C87695ABE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Office of clinical pharmacology</a:t>
            </a:r>
            <a:r>
              <a:rPr lang="ko-KR" altLang="en-US" sz="3200" dirty="0"/>
              <a:t>의 역할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5A69B5-2142-DAA8-4304-28507BBC5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605"/>
            <a:ext cx="10515600" cy="467624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dirty="0"/>
              <a:t>Generate, evaluate, and use knowledge of drug disposition, pharmacology, and disease biology to progressively reduce regulatory uncertainty and inform public health decision-making;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ko-KR" altLang="en-US" sz="1800" dirty="0"/>
              <a:t>약물의 </a:t>
            </a:r>
            <a:r>
              <a:rPr lang="ko-KR" altLang="en-US" sz="1800" b="1" dirty="0" err="1"/>
              <a:t>약동학</a:t>
            </a:r>
            <a:r>
              <a:rPr lang="en-US" altLang="ko-KR" sz="1800" b="1" dirty="0"/>
              <a:t>, </a:t>
            </a:r>
            <a:r>
              <a:rPr lang="ko-KR" altLang="en-US" sz="1800" b="1" dirty="0"/>
              <a:t>약리학적 지식과 질병 생물학</a:t>
            </a:r>
            <a:r>
              <a:rPr lang="ko-KR" altLang="en-US" sz="1800" dirty="0"/>
              <a:t>에 대한 지식을 생성</a:t>
            </a:r>
            <a:r>
              <a:rPr lang="en-US" altLang="ko-KR" sz="1800" dirty="0"/>
              <a:t>, </a:t>
            </a:r>
            <a:r>
              <a:rPr lang="ko-KR" altLang="en-US" sz="1800" dirty="0"/>
              <a:t>평가</a:t>
            </a:r>
            <a:r>
              <a:rPr lang="en-US" altLang="ko-KR" sz="1800" dirty="0"/>
              <a:t>, </a:t>
            </a:r>
            <a:r>
              <a:rPr lang="ko-KR" altLang="en-US" sz="1800" dirty="0"/>
              <a:t>이용하여 규제적 불확실성을 점진적으로 줄이고 공중보건학적 결정에 기여한다</a:t>
            </a:r>
            <a:r>
              <a:rPr lang="en-US" altLang="ko-KR" sz="1800" dirty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dirty="0"/>
              <a:t>Employ mechanistic and model-informed drug development (MIDD) strategies to maximize the value of early and late phase clinical drug development;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ko-KR" altLang="en-US" sz="1800" dirty="0"/>
              <a:t>메커니즘 및 양적모델 기반 약물 개발</a:t>
            </a:r>
            <a:r>
              <a:rPr lang="en-US" altLang="ko-KR" sz="1800" dirty="0"/>
              <a:t>(MIDD) </a:t>
            </a:r>
            <a:r>
              <a:rPr lang="ko-KR" altLang="en-US" sz="1800" dirty="0"/>
              <a:t>전략을 사용하여 </a:t>
            </a:r>
            <a:r>
              <a:rPr lang="ko-KR" altLang="en-US" sz="1800" b="1" dirty="0"/>
              <a:t>초기 및 후기 임상 약물 개발의 가치를 극대화</a:t>
            </a:r>
            <a:r>
              <a:rPr lang="ko-KR" altLang="en-US" sz="1800" dirty="0"/>
              <a:t>합니다</a:t>
            </a:r>
            <a:endParaRPr lang="en-US" altLang="ko-KR" sz="1800" dirty="0"/>
          </a:p>
          <a:p>
            <a:pPr>
              <a:lnSpc>
                <a:spcPct val="120000"/>
              </a:lnSpc>
            </a:pPr>
            <a:r>
              <a:rPr lang="en-US" altLang="ko-KR" sz="2000" dirty="0"/>
              <a:t>Use experimental and analytical approaches to identify, account for, and ultimately predict patient variability in drug responses;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ko-KR" altLang="en-US" sz="1800" dirty="0"/>
              <a:t>실험적</a:t>
            </a:r>
            <a:r>
              <a:rPr lang="en-US" altLang="ko-KR" sz="1800" dirty="0"/>
              <a:t>,</a:t>
            </a:r>
            <a:r>
              <a:rPr lang="ko-KR" altLang="en-US" sz="1800" dirty="0"/>
              <a:t> 분석적 접근 방법을 사용하여 </a:t>
            </a:r>
            <a:r>
              <a:rPr lang="ko-KR" altLang="en-US" sz="1800" b="1" dirty="0"/>
              <a:t>환자의 약물 반응 변이</a:t>
            </a:r>
            <a:r>
              <a:rPr lang="ko-KR" altLang="en-US" sz="1800" dirty="0"/>
              <a:t>를 식별하고 설명하며</a:t>
            </a:r>
            <a:r>
              <a:rPr lang="en-US" altLang="ko-KR" sz="1800" dirty="0"/>
              <a:t>,</a:t>
            </a:r>
            <a:r>
              <a:rPr lang="ko-KR" altLang="en-US" sz="1800" dirty="0"/>
              <a:t> 최종적으로 예측한다</a:t>
            </a:r>
            <a:r>
              <a:rPr lang="en-US" altLang="ko-KR" sz="1800" dirty="0"/>
              <a:t>.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56377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F5E1FB-91AF-EE21-6E29-C87695ABE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Office of clinical pharmacology</a:t>
            </a:r>
            <a:r>
              <a:rPr lang="ko-KR" altLang="en-US" sz="3200" dirty="0"/>
              <a:t>의 역할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5A69B5-2142-DAA8-4304-28507BBC5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1690688"/>
            <a:ext cx="10515600" cy="467624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dirty="0"/>
              <a:t>Promote therapeutic individualization and personalized medicine by translating knowledge of patient diversity into clinical recommendations for safe and effective drug use;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ko-KR" altLang="en-US" sz="1800" b="1" dirty="0"/>
              <a:t>치료적 개인화와 </a:t>
            </a:r>
            <a:r>
              <a:rPr lang="en-US" altLang="ko-KR" sz="1800" b="1" dirty="0"/>
              <a:t>personalized medicine</a:t>
            </a:r>
            <a:r>
              <a:rPr lang="ko-KR" altLang="en-US" sz="1800" dirty="0"/>
              <a:t>을 촉진하기 위해 </a:t>
            </a:r>
            <a:r>
              <a:rPr lang="ko-KR" altLang="en-US" sz="1800" b="1" dirty="0"/>
              <a:t>환자의 다양성에 대한 지식</a:t>
            </a:r>
            <a:r>
              <a:rPr lang="ko-KR" altLang="en-US" sz="1800" dirty="0"/>
              <a:t>을 안전하고 효과적인 약물 사용을 위한 임상 권고에 적용한다</a:t>
            </a:r>
            <a:r>
              <a:rPr lang="en-US" altLang="ko-KR" sz="1800" dirty="0"/>
              <a:t>.</a:t>
            </a:r>
          </a:p>
          <a:p>
            <a:pPr>
              <a:lnSpc>
                <a:spcPct val="120000"/>
              </a:lnSpc>
            </a:pPr>
            <a:r>
              <a:rPr lang="ko-KR" altLang="en-US" sz="2000" dirty="0"/>
              <a:t> </a:t>
            </a:r>
            <a:r>
              <a:rPr lang="en-US" altLang="ko-KR" sz="2000" dirty="0"/>
              <a:t>Conduct research to address immediate and emerging regulatory science issues that impact the development, evaluation, and utilization of new therapeutic products.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ko-KR" altLang="en-US" sz="1800" dirty="0"/>
              <a:t>새로운 치료 약물의 개발</a:t>
            </a:r>
            <a:r>
              <a:rPr lang="en-US" altLang="ko-KR" sz="1800" dirty="0"/>
              <a:t>, </a:t>
            </a:r>
            <a:r>
              <a:rPr lang="ko-KR" altLang="en-US" sz="1800" dirty="0"/>
              <a:t>평가</a:t>
            </a:r>
            <a:r>
              <a:rPr lang="en-US" altLang="ko-KR" sz="1800" dirty="0"/>
              <a:t>, </a:t>
            </a:r>
            <a:r>
              <a:rPr lang="ko-KR" altLang="en-US" sz="1800" dirty="0"/>
              <a:t>상용화에 영향을 미치는 새로 발생하는 </a:t>
            </a:r>
            <a:r>
              <a:rPr lang="en-US" altLang="ko-KR" sz="1800" dirty="0"/>
              <a:t>issue</a:t>
            </a:r>
            <a:r>
              <a:rPr lang="ko-KR" altLang="en-US" sz="1800" dirty="0"/>
              <a:t>들에 대해 </a:t>
            </a:r>
            <a:r>
              <a:rPr lang="ko-KR" altLang="en-US" sz="1800" b="1" dirty="0"/>
              <a:t>과학적 기반에서 규제를 생성</a:t>
            </a:r>
            <a:r>
              <a:rPr lang="ko-KR" altLang="en-US" sz="1800" dirty="0"/>
              <a:t>하기 위해 연구를 수행한다</a:t>
            </a:r>
            <a:r>
              <a:rPr lang="en-US" altLang="ko-K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099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CC38D-E057-E8CA-A162-3D944368F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0936"/>
            <a:ext cx="9144000" cy="2387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4000" dirty="0"/>
              <a:t>First-in-human trial</a:t>
            </a:r>
            <a:r>
              <a:rPr lang="ko-KR" altLang="en-US" sz="4000" dirty="0"/>
              <a:t>에서 </a:t>
            </a:r>
            <a:br>
              <a:rPr lang="en-US" altLang="ko-KR" sz="4000" dirty="0"/>
            </a:br>
            <a:r>
              <a:rPr lang="en-US" altLang="ko-KR" sz="4000" dirty="0"/>
              <a:t>S</a:t>
            </a:r>
            <a:r>
              <a:rPr lang="en-US" altLang="ko-KR" sz="4400" dirty="0"/>
              <a:t>tarting dose </a:t>
            </a:r>
            <a:r>
              <a:rPr lang="ko-KR" altLang="en-US" sz="4400" dirty="0"/>
              <a:t>정하는 방법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714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2238</Words>
  <Application>Microsoft Office PowerPoint</Application>
  <PresentationFormat>와이드스크린</PresentationFormat>
  <Paragraphs>259</Paragraphs>
  <Slides>25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3" baseType="lpstr">
      <vt:lpstr>-apple-system</vt:lpstr>
      <vt:lpstr>맑은 고딕</vt:lpstr>
      <vt:lpstr>바탕</vt:lpstr>
      <vt:lpstr>한양신명조</vt:lpstr>
      <vt:lpstr>Arial</vt:lpstr>
      <vt:lpstr>Georgia</vt:lpstr>
      <vt:lpstr>Wingdings</vt:lpstr>
      <vt:lpstr>Office 테마</vt:lpstr>
      <vt:lpstr>美 FDA의 구조와  Office of clinical pharmacology의 역할</vt:lpstr>
      <vt:lpstr>미국 식품의약국(Food and Drug Administration, FDA)</vt:lpstr>
      <vt:lpstr>미국 FDA의 구조</vt:lpstr>
      <vt:lpstr>미국 FDA의 구조</vt:lpstr>
      <vt:lpstr>미국 FDA의 구조</vt:lpstr>
      <vt:lpstr>Office of clinical pharmacology</vt:lpstr>
      <vt:lpstr>Office of clinical pharmacology의 역할</vt:lpstr>
      <vt:lpstr>Office of clinical pharmacology의 역할</vt:lpstr>
      <vt:lpstr>First-in-human trial에서  Starting dose 정하는 방법</vt:lpstr>
      <vt:lpstr>1. Recommended process for selecting the MRSD</vt:lpstr>
      <vt:lpstr>NOAEL (No observed adverse effect level)</vt:lpstr>
      <vt:lpstr>HED (Human equivalent dose)</vt:lpstr>
      <vt:lpstr>Most appropriate species selection</vt:lpstr>
      <vt:lpstr>Safety factor</vt:lpstr>
      <vt:lpstr>PAD (Pharmacologically active dose)</vt:lpstr>
      <vt:lpstr>MABEL (Minimum Anticipated Biological Effect Level)</vt:lpstr>
      <vt:lpstr>MABEL</vt:lpstr>
      <vt:lpstr>MABEL</vt:lpstr>
      <vt:lpstr>2. 1상 임상 신청을 위한 비임상시험자료</vt:lpstr>
      <vt:lpstr>2. 1상 임상 신청을 위한 비임상시험자료</vt:lpstr>
      <vt:lpstr>2. 1상 임상 신청을 위한 비임상시험자료</vt:lpstr>
      <vt:lpstr>2. 1상 임상 신청을 위한 비임상시험자료</vt:lpstr>
      <vt:lpstr>2. 1상 임상 신청을 위한 비임상시험자료</vt:lpstr>
      <vt:lpstr>2. 1상 임상 신청을 위한 비임상시험자료</vt:lpstr>
      <vt:lpstr>2. 1상 임상 신청을 위한 비임상시험자료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 FDA의 구조와  Office of clinical pharmacology의 역할</dc:title>
  <dc:creator>user</dc:creator>
  <cp:lastModifiedBy>user</cp:lastModifiedBy>
  <cp:revision>2</cp:revision>
  <dcterms:created xsi:type="dcterms:W3CDTF">2024-03-22T00:07:51Z</dcterms:created>
  <dcterms:modified xsi:type="dcterms:W3CDTF">2024-03-22T00:57:44Z</dcterms:modified>
</cp:coreProperties>
</file>